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Catamaran"/>
      <p:regular r:id="rId54"/>
      <p:bold r:id="rId55"/>
    </p:embeddedFont>
    <p:embeddedFont>
      <p:font typeface="Montserrat"/>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E8AE40-CE88-45F1-839C-951F0E4B7367}">
  <a:tblStyle styleId="{D4E8AE40-CE88-45F1-839C-951F0E4B7367}"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D06D313-BE93-4BC4-BE2B-616EC3A23A1B}"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4.xml"/><Relationship Id="rId63"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Catamaran-bold.fntdata"/><Relationship Id="rId10" Type="http://schemas.openxmlformats.org/officeDocument/2006/relationships/slide" Target="slides/slide4.xml"/><Relationship Id="rId54" Type="http://schemas.openxmlformats.org/officeDocument/2006/relationships/font" Target="fonts/Catamaran-regular.fntdata"/><Relationship Id="rId13" Type="http://schemas.openxmlformats.org/officeDocument/2006/relationships/slide" Target="slides/slide7.xml"/><Relationship Id="rId57" Type="http://schemas.openxmlformats.org/officeDocument/2006/relationships/font" Target="fonts/Montserrat-bold.fntdata"/><Relationship Id="rId12" Type="http://schemas.openxmlformats.org/officeDocument/2006/relationships/slide" Target="slides/slide6.xml"/><Relationship Id="rId56" Type="http://schemas.openxmlformats.org/officeDocument/2006/relationships/font" Target="fonts/Montserrat-regular.fntdata"/><Relationship Id="rId15" Type="http://schemas.openxmlformats.org/officeDocument/2006/relationships/slide" Target="slides/slide9.xml"/><Relationship Id="rId59" Type="http://schemas.openxmlformats.org/officeDocument/2006/relationships/font" Target="fonts/Montserrat-boldItalic.fntdata"/><Relationship Id="rId14" Type="http://schemas.openxmlformats.org/officeDocument/2006/relationships/slide" Target="slides/slide8.xml"/><Relationship Id="rId58" Type="http://schemas.openxmlformats.org/officeDocument/2006/relationships/font" Target="fonts/Montserra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a5dce780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a5dce780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34d0c1d5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34d0c1d5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e65615b5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fe65615b5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fc8bb97c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0fc8bb97c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17c7cb8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17c7cb8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17c7cb8d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017c7cb8d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1f5547f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31f5547f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31f5547f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31f5547f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31f5547f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31f5547f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31f5547f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31f5547f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31f5547f1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31f5547f1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0f68adb95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0f68adb95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Our project is focused on developing a robotic arm solution to manage the radioactive waste stored at the Hanford Site in Washington State. This site has accumulated over 56 million gallons of waste stored in tanks that have far exceeded their intended lifespans. With the tanks now deteriorating, this poses serious environmental risks to local communities and ecosystems.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Problem Statement:</a:t>
            </a:r>
            <a:br>
              <a:rPr b="1" lang="en">
                <a:solidFill>
                  <a:schemeClr val="dk1"/>
                </a:solidFill>
              </a:rPr>
            </a:br>
            <a:r>
              <a:rPr lang="en">
                <a:solidFill>
                  <a:schemeClr val="dk1"/>
                </a:solidFill>
              </a:rPr>
              <a:t>"Our challenge at the Hanford Site revolves around removing radioactive waste in extremely confined spaces and under high-radiation conditions. The tanks holding this waste were designed to last only 25 years, yet many have far exceeded that lifespan, making the risk of leakage a pressing concern. Current solutions lack the needed durability, access capability, and flexibility for handling the solidified waste."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Project Objectives:</a:t>
            </a:r>
            <a:br>
              <a:rPr b="1" lang="en">
                <a:solidFill>
                  <a:schemeClr val="dk1"/>
                </a:solidFill>
              </a:rPr>
            </a:br>
            <a:r>
              <a:rPr lang="en">
                <a:solidFill>
                  <a:schemeClr val="dk1"/>
                </a:solidFill>
              </a:rPr>
              <a:t>"Our team’s primary objectives are to create a robotic arm capable of high mobility, durability, and efficiency for use in these restricted environments. We’re partnering with Los Alamos National Laboratory to bring this solution to life, and we're targeting a design that addresses all these challenges without risking human exposure to radiation."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Solution Approach:</a:t>
            </a:r>
            <a:br>
              <a:rPr b="1" lang="en">
                <a:solidFill>
                  <a:schemeClr val="dk1"/>
                </a:solidFill>
              </a:rPr>
            </a:br>
            <a:r>
              <a:rPr lang="en">
                <a:solidFill>
                  <a:schemeClr val="dk1"/>
                </a:solidFill>
              </a:rPr>
              <a:t>"Our proposed solution is a six-degree-of-freedom robotic arm mounted on a quadruped robot. This setup provides the stability needed for operations on uneven surfaces within the tanks. The 6-DoF arm, with its human-like mobility, will maneuver effectively within confined spaces to tackle both the liquid and solidified waste, ensuring efficient and comprehensive cleaning operations."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Challenges:</a:t>
            </a:r>
            <a:br>
              <a:rPr b="1" lang="en">
                <a:solidFill>
                  <a:schemeClr val="dk1"/>
                </a:solidFill>
              </a:rPr>
            </a:br>
            <a:r>
              <a:rPr lang="en">
                <a:solidFill>
                  <a:schemeClr val="dk1"/>
                </a:solidFill>
              </a:rPr>
              <a:t>"There are several critical obstacles our team is addressing: limited access due to one-foot-diameter tank openings, high radiation levels that damage equipment, and the need for rapid, remote operation. Many existing robotic systems can either manipulate or move quickly but struggle to do both effectively in a confined space. This project aims to fill that gap by providing both mobility and precise control within these extreme conditions."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1f5547f1e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31f5547f1e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1f5547f1e_3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31f5547f1e_3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217bd42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217bd42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217bd428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217bd428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217bd428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217bd428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31f5547f1e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31f5547f1e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1f5547f1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31f5547f1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31f5547f1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31f5547f1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31f5547f1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31f5547f1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31f5547f1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31f5547f1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925fb1b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925fb1b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Our problem takes place…. Over its 45 years of plutonium production, the Hanford Site in Washington State has accumulated over 56 million gallons of mixed hazardous and radioactive waste. The waste was initially stored in tanks designed to last 25 years; however, most of these tanks have far exceeded their intended lifespans, with about 68 tanks reaching critical conditions. The state of these tanks poses an increasing threat to both local populations and infrastructure. Through the partnership with Los Alamos National Laboratory (LANL) and Texas A&amp;M, our senior design team has been tasked  to design and fabricate a solution for this problem.</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1f5547f1e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31f5547f1e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31f5547f1e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31f5547f1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31f5547f1e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31f5547f1e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31f5547f1e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31f5547f1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31f5547f1e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31f5547f1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31f5547f1e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31f5547f1e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31f5547f1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31f5547f1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31f5547f1e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31f5547f1e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31f5547f1e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31f5547f1e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31f5547f1e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31f5547f1e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f68adb95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f68adb95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1f5547f1e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1f5547f1e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31f5547f1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31f5547f1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31f5547f1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31f5547f1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31f5547f1e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31f5547f1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31f5547f1e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31f5547f1e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31f5547f1e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31f5547f1e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31f5547f1e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31f5547f1e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3217bd428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3217bd428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737a8be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737a8be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order to keep the project </a:t>
            </a:r>
            <a:r>
              <a:rPr lang="en"/>
              <a:t>streamlined, the team identifies a snps to serve as the foundation of the projects functionality and requirement </a:t>
            </a:r>
            <a:endParaRPr/>
          </a:p>
          <a:p>
            <a:pPr indent="-298450" lvl="0" marL="457200" rtl="0" algn="l">
              <a:spcBef>
                <a:spcPts val="0"/>
              </a:spcBef>
              <a:spcAft>
                <a:spcPts val="0"/>
              </a:spcAft>
              <a:buSzPts val="1100"/>
              <a:buChar char="-"/>
            </a:pPr>
            <a:r>
              <a:rPr lang="en"/>
              <a:t>This was used by focusing on high level project needs rather than specific solution, in order to allow for maximum possible solutions </a:t>
            </a:r>
            <a:endParaRPr/>
          </a:p>
          <a:p>
            <a:pPr indent="-298450" lvl="0" marL="457200" rtl="0" algn="l">
              <a:spcBef>
                <a:spcPts val="0"/>
              </a:spcBef>
              <a:spcAft>
                <a:spcPts val="0"/>
              </a:spcAft>
              <a:buSzPts val="1100"/>
              <a:buChar char="-"/>
            </a:pPr>
            <a:r>
              <a:rPr lang="en"/>
              <a:t>Due to neutreality of this statement, it made it easy for iterative revisions, to ensure ongoing alignment with project hgoals</a:t>
            </a:r>
            <a:endParaRPr/>
          </a:p>
          <a:p>
            <a:pPr indent="-298450" lvl="0" marL="457200" rtl="0" algn="l">
              <a:spcBef>
                <a:spcPts val="0"/>
              </a:spcBef>
              <a:spcAft>
                <a:spcPts val="0"/>
              </a:spcAft>
              <a:buSzPts val="1100"/>
              <a:buChar char="-"/>
            </a:pPr>
            <a:r>
              <a:rPr lang="en"/>
              <a:t>Finally, tyo date our snps, is as stated …, </a:t>
            </a:r>
            <a:r>
              <a:rPr lang="en" sz="1300">
                <a:solidFill>
                  <a:schemeClr val="dk1"/>
                </a:solidFill>
                <a:latin typeface="Times New Roman"/>
                <a:ea typeface="Times New Roman"/>
                <a:cs typeface="Times New Roman"/>
                <a:sym typeface="Times New Roman"/>
              </a:rPr>
              <a:t>There is a need for a technology that has 6 DOF and can move through its full range of motion in each degree of freedom around</a:t>
            </a:r>
            <a:r>
              <a:rPr lang="en" sz="1300">
                <a:solidFill>
                  <a:schemeClr val="dk1"/>
                </a:solidFill>
                <a:latin typeface="Times New Roman"/>
                <a:ea typeface="Times New Roman"/>
                <a:cs typeface="Times New Roman"/>
                <a:sym typeface="Times New Roman"/>
              </a:rPr>
              <a:t> 1 Hz.</a:t>
            </a:r>
            <a:endParaRPr sz="13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f68adb9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f68adb9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 selection for durability and performance, robotic actuation for speed and </a:t>
            </a:r>
            <a:r>
              <a:rPr lang="en"/>
              <a:t>efficiency</a:t>
            </a:r>
            <a:r>
              <a:rPr lang="en"/>
              <a:t>, and semi autonomous control system improved usability </a:t>
            </a:r>
            <a:endParaRPr/>
          </a:p>
          <a:p>
            <a:pPr indent="0" lvl="0" marL="0" rtl="0" algn="just">
              <a:lnSpc>
                <a:spcPct val="115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Given limited resources and timelines, the team chose to prioritize the </a:t>
            </a:r>
            <a:r>
              <a:rPr b="1" lang="en" sz="1300">
                <a:solidFill>
                  <a:schemeClr val="dk1"/>
                </a:solidFill>
                <a:latin typeface="Times New Roman"/>
                <a:ea typeface="Times New Roman"/>
                <a:cs typeface="Times New Roman"/>
                <a:sym typeface="Times New Roman"/>
              </a:rPr>
              <a:t>mechanical aspects of the design</a:t>
            </a:r>
            <a:r>
              <a:rPr lang="en" sz="1300">
                <a:solidFill>
                  <a:schemeClr val="dk1"/>
                </a:solidFill>
                <a:latin typeface="Times New Roman"/>
                <a:ea typeface="Times New Roman"/>
                <a:cs typeface="Times New Roman"/>
                <a:sym typeface="Times New Roman"/>
              </a:rPr>
              <a:t>, specifically focusing on optimizing the speed and dynamic capabilities of the manipulator.</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fc8bb97c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fc8bb97c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17c7cb8d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17c7cb8d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34d0c1d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34d0c1d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22.jpg"/><Relationship Id="rId7"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jpg"/><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drive.google.com/file/d/1KCeSe0RF2dTWx3nFrsqyktRy-ziTY2Z0/view" TargetMode="Externa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55" name="Google Shape;55;p13"/>
          <p:cNvSpPr/>
          <p:nvPr/>
        </p:nvSpPr>
        <p:spPr>
          <a:xfrm>
            <a:off x="0" y="1547550"/>
            <a:ext cx="9144000" cy="20484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255150" y="1700850"/>
            <a:ext cx="8633700" cy="870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lt1"/>
                </a:solidFill>
                <a:latin typeface="Montserrat"/>
                <a:ea typeface="Montserrat"/>
                <a:cs typeface="Montserrat"/>
                <a:sym typeface="Montserrat"/>
              </a:rPr>
              <a:t>Midterm Presentation: Human Robotic Arm </a:t>
            </a:r>
            <a:r>
              <a:rPr b="1" lang="en" sz="3200">
                <a:solidFill>
                  <a:schemeClr val="lt1"/>
                </a:solidFill>
                <a:latin typeface="Montserrat"/>
                <a:ea typeface="Montserrat"/>
                <a:cs typeface="Montserrat"/>
                <a:sym typeface="Montserrat"/>
              </a:rPr>
              <a:t>Attachment </a:t>
            </a:r>
            <a:r>
              <a:rPr b="1" lang="en" sz="3200">
                <a:solidFill>
                  <a:schemeClr val="lt1"/>
                </a:solidFill>
                <a:latin typeface="Montserrat"/>
                <a:ea typeface="Montserrat"/>
                <a:cs typeface="Montserrat"/>
                <a:sym typeface="Montserrat"/>
              </a:rPr>
              <a:t> </a:t>
            </a:r>
            <a:endParaRPr sz="3200">
              <a:solidFill>
                <a:schemeClr val="lt1"/>
              </a:solidFill>
              <a:latin typeface="Montserrat"/>
              <a:ea typeface="Montserrat"/>
              <a:cs typeface="Montserrat"/>
              <a:sym typeface="Montserrat"/>
            </a:endParaRPr>
          </a:p>
        </p:txBody>
      </p:sp>
      <p:sp>
        <p:nvSpPr>
          <p:cNvPr id="57" name="Google Shape;57;p13"/>
          <p:cNvSpPr txBox="1"/>
          <p:nvPr>
            <p:ph type="ctrTitle"/>
          </p:nvPr>
        </p:nvSpPr>
        <p:spPr>
          <a:xfrm>
            <a:off x="0" y="2736549"/>
            <a:ext cx="9144000" cy="717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Los Alamos National </a:t>
            </a:r>
            <a:r>
              <a:rPr b="1" lang="en" sz="1800">
                <a:solidFill>
                  <a:schemeClr val="lt1"/>
                </a:solidFill>
                <a:latin typeface="Montserrat"/>
                <a:ea typeface="Montserrat"/>
                <a:cs typeface="Montserrat"/>
                <a:sym typeface="Montserrat"/>
              </a:rPr>
              <a:t>Laboratory 2/26</a:t>
            </a:r>
            <a:endParaRPr b="1" sz="18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Team: Dalton Boeckmann, Izzy Baumler, Jade Waldron, Morgan Gullo</a:t>
            </a:r>
            <a:endParaRPr b="1" sz="1800">
              <a:solidFill>
                <a:schemeClr val="lt1"/>
              </a:solidFill>
              <a:latin typeface="Montserrat"/>
              <a:ea typeface="Montserrat"/>
              <a:cs typeface="Montserrat"/>
              <a:sym typeface="Montserrat"/>
            </a:endParaRPr>
          </a:p>
        </p:txBody>
      </p:sp>
      <p:pic>
        <p:nvPicPr>
          <p:cNvPr id="58" name="Google Shape;58;p13"/>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Needs</a:t>
            </a:r>
            <a:endParaRPr b="1" sz="3600">
              <a:solidFill>
                <a:schemeClr val="lt1"/>
              </a:solidFill>
              <a:latin typeface="Montserrat"/>
              <a:ea typeface="Montserrat"/>
              <a:cs typeface="Montserrat"/>
              <a:sym typeface="Montserrat"/>
            </a:endParaRPr>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2" title="Chart"/>
          <p:cNvPicPr preferRelativeResize="0"/>
          <p:nvPr/>
        </p:nvPicPr>
        <p:blipFill>
          <a:blip r:embed="rId3">
            <a:alphaModFix/>
          </a:blip>
          <a:stretch>
            <a:fillRect/>
          </a:stretch>
        </p:blipFill>
        <p:spPr>
          <a:xfrm>
            <a:off x="1401363" y="986800"/>
            <a:ext cx="6341286" cy="3924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Needs</a:t>
            </a:r>
            <a:endParaRPr b="1" sz="3600">
              <a:solidFill>
                <a:schemeClr val="lt1"/>
              </a:solidFill>
              <a:latin typeface="Montserrat"/>
              <a:ea typeface="Montserrat"/>
              <a:cs typeface="Montserrat"/>
              <a:sym typeface="Montserrat"/>
            </a:endParaRPr>
          </a:p>
        </p:txBody>
      </p:sp>
      <p:graphicFrame>
        <p:nvGraphicFramePr>
          <p:cNvPr id="141" name="Google Shape;141;p23"/>
          <p:cNvGraphicFramePr/>
          <p:nvPr/>
        </p:nvGraphicFramePr>
        <p:xfrm>
          <a:off x="2796775" y="1382025"/>
          <a:ext cx="3000000" cy="3000000"/>
        </p:xfrm>
        <a:graphic>
          <a:graphicData uri="http://schemas.openxmlformats.org/drawingml/2006/table">
            <a:tbl>
              <a:tblPr>
                <a:noFill/>
                <a:tableStyleId>{FD06D313-BE93-4BC4-BE2B-616EC3A23A1B}</a:tableStyleId>
              </a:tblPr>
              <a:tblGrid>
                <a:gridCol w="805750"/>
                <a:gridCol w="2320925"/>
                <a:gridCol w="2949225"/>
              </a:tblGrid>
              <a:tr h="563650">
                <a:tc>
                  <a:txBody>
                    <a:bodyPr/>
                    <a:lstStyle/>
                    <a:p>
                      <a:pPr indent="0" lvl="0" marL="0" rtl="0" algn="ctr">
                        <a:spcBef>
                          <a:spcPts val="0"/>
                        </a:spcBef>
                        <a:spcAft>
                          <a:spcPts val="0"/>
                        </a:spcAft>
                        <a:buNone/>
                      </a:pPr>
                      <a:r>
                        <a:rPr b="1" lang="en" sz="1100"/>
                        <a:t>#</a:t>
                      </a:r>
                      <a:endParaRPr b="1" sz="1100"/>
                    </a:p>
                  </a:txBody>
                  <a:tcPr marT="63500" marB="63500" marR="63500" marL="63500"/>
                </a:tc>
                <a:tc>
                  <a:txBody>
                    <a:bodyPr/>
                    <a:lstStyle/>
                    <a:p>
                      <a:pPr indent="0" lvl="0" marL="0" rtl="0" algn="ctr">
                        <a:spcBef>
                          <a:spcPts val="0"/>
                        </a:spcBef>
                        <a:spcAft>
                          <a:spcPts val="0"/>
                        </a:spcAft>
                        <a:buNone/>
                      </a:pPr>
                      <a:r>
                        <a:rPr b="1" lang="en" sz="1100"/>
                        <a:t>Designated Need</a:t>
                      </a:r>
                      <a:endParaRPr b="1" sz="1100"/>
                    </a:p>
                  </a:txBody>
                  <a:tcPr marT="63500" marB="63500" marR="63500" marL="63500"/>
                </a:tc>
                <a:tc>
                  <a:txBody>
                    <a:bodyPr/>
                    <a:lstStyle/>
                    <a:p>
                      <a:pPr indent="0" lvl="0" marL="0" rtl="0" algn="ctr">
                        <a:spcBef>
                          <a:spcPts val="0"/>
                        </a:spcBef>
                        <a:spcAft>
                          <a:spcPts val="0"/>
                        </a:spcAft>
                        <a:buNone/>
                      </a:pPr>
                      <a:r>
                        <a:rPr b="1" lang="en" sz="1100"/>
                        <a:t>Importance Score (1 to 5,  5 = most important)</a:t>
                      </a:r>
                      <a:endParaRPr b="1" sz="1100"/>
                    </a:p>
                  </a:txBody>
                  <a:tcPr marT="63500" marB="63500" marR="63500" marL="63500"/>
                </a:tc>
              </a:tr>
              <a:tr h="358000">
                <a:tc>
                  <a:txBody>
                    <a:bodyPr/>
                    <a:lstStyle/>
                    <a:p>
                      <a:pPr indent="0" lvl="0" marL="0" rtl="0" algn="ctr">
                        <a:spcBef>
                          <a:spcPts val="0"/>
                        </a:spcBef>
                        <a:spcAft>
                          <a:spcPts val="0"/>
                        </a:spcAft>
                        <a:buNone/>
                      </a:pPr>
                      <a:r>
                        <a:rPr lang="en" sz="1100"/>
                        <a:t>1</a:t>
                      </a:r>
                      <a:endParaRPr sz="1100"/>
                    </a:p>
                  </a:txBody>
                  <a:tcPr marT="63500" marB="63500" marR="63500" marL="63500"/>
                </a:tc>
                <a:tc>
                  <a:txBody>
                    <a:bodyPr/>
                    <a:lstStyle/>
                    <a:p>
                      <a:pPr indent="0" lvl="0" marL="0" rtl="0" algn="ctr">
                        <a:spcBef>
                          <a:spcPts val="0"/>
                        </a:spcBef>
                        <a:spcAft>
                          <a:spcPts val="0"/>
                        </a:spcAft>
                        <a:buNone/>
                      </a:pPr>
                      <a:r>
                        <a:rPr lang="en" sz="1100"/>
                        <a:t>Highly Maneuverable/Fast</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r>
              <a:tr h="358000">
                <a:tc>
                  <a:txBody>
                    <a:bodyPr/>
                    <a:lstStyle/>
                    <a:p>
                      <a:pPr indent="0" lvl="0" marL="0" rtl="0" algn="ctr">
                        <a:spcBef>
                          <a:spcPts val="0"/>
                        </a:spcBef>
                        <a:spcAft>
                          <a:spcPts val="0"/>
                        </a:spcAft>
                        <a:buNone/>
                      </a:pPr>
                      <a:r>
                        <a:rPr lang="en" sz="1100"/>
                        <a:t>2</a:t>
                      </a:r>
                      <a:endParaRPr sz="1100"/>
                    </a:p>
                  </a:txBody>
                  <a:tcPr marT="63500" marB="63500" marR="63500" marL="63500"/>
                </a:tc>
                <a:tc>
                  <a:txBody>
                    <a:bodyPr/>
                    <a:lstStyle/>
                    <a:p>
                      <a:pPr indent="0" lvl="0" marL="0" rtl="0" algn="ctr">
                        <a:spcBef>
                          <a:spcPts val="0"/>
                        </a:spcBef>
                        <a:spcAft>
                          <a:spcPts val="0"/>
                        </a:spcAft>
                        <a:buNone/>
                      </a:pPr>
                      <a:r>
                        <a:rPr lang="en" sz="1100"/>
                        <a:t>Precise/Accurate Control</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3</a:t>
                      </a:r>
                      <a:endParaRPr sz="1100"/>
                    </a:p>
                  </a:txBody>
                  <a:tcPr marT="63500" marB="63500" marR="63500" marL="63500"/>
                </a:tc>
                <a:tc>
                  <a:txBody>
                    <a:bodyPr/>
                    <a:lstStyle/>
                    <a:p>
                      <a:pPr indent="0" lvl="0" marL="0" rtl="0" algn="ctr">
                        <a:spcBef>
                          <a:spcPts val="0"/>
                        </a:spcBef>
                        <a:spcAft>
                          <a:spcPts val="0"/>
                        </a:spcAft>
                        <a:buNone/>
                      </a:pPr>
                      <a:r>
                        <a:rPr lang="en" sz="1100"/>
                        <a:t>Versatile</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4</a:t>
                      </a:r>
                      <a:endParaRPr sz="1100"/>
                    </a:p>
                  </a:txBody>
                  <a:tcPr marT="63500" marB="63500" marR="63500" marL="63500"/>
                </a:tc>
                <a:tc>
                  <a:txBody>
                    <a:bodyPr/>
                    <a:lstStyle/>
                    <a:p>
                      <a:pPr indent="0" lvl="0" marL="0" rtl="0" algn="ctr">
                        <a:spcBef>
                          <a:spcPts val="0"/>
                        </a:spcBef>
                        <a:spcAft>
                          <a:spcPts val="0"/>
                        </a:spcAft>
                        <a:buNone/>
                      </a:pPr>
                      <a:r>
                        <a:rPr lang="en" sz="1100"/>
                        <a:t>Durable under harsh conditions</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5</a:t>
                      </a:r>
                      <a:endParaRPr sz="1100"/>
                    </a:p>
                  </a:txBody>
                  <a:tcPr marT="63500" marB="63500" marR="63500" marL="63500"/>
                </a:tc>
                <a:tc>
                  <a:txBody>
                    <a:bodyPr/>
                    <a:lstStyle/>
                    <a:p>
                      <a:pPr indent="0" lvl="0" marL="0" rtl="0" algn="ctr">
                        <a:spcBef>
                          <a:spcPts val="0"/>
                        </a:spcBef>
                        <a:spcAft>
                          <a:spcPts val="0"/>
                        </a:spcAft>
                        <a:buNone/>
                      </a:pPr>
                      <a:r>
                        <a:rPr lang="en" sz="1100"/>
                        <a:t>Stable</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6</a:t>
                      </a:r>
                      <a:endParaRPr sz="1100"/>
                    </a:p>
                  </a:txBody>
                  <a:tcPr marT="63500" marB="63500" marR="63500" marL="63500"/>
                </a:tc>
                <a:tc>
                  <a:txBody>
                    <a:bodyPr/>
                    <a:lstStyle/>
                    <a:p>
                      <a:pPr indent="0" lvl="0" marL="0" rtl="0" algn="ctr">
                        <a:spcBef>
                          <a:spcPts val="0"/>
                        </a:spcBef>
                        <a:spcAft>
                          <a:spcPts val="0"/>
                        </a:spcAft>
                        <a:buNone/>
                      </a:pPr>
                      <a:r>
                        <a:rPr lang="en" sz="1100"/>
                        <a:t>Lightweight</a:t>
                      </a:r>
                      <a:endParaRPr sz="1100"/>
                    </a:p>
                  </a:txBody>
                  <a:tcPr marT="63500" marB="63500" marR="63500" marL="63500"/>
                </a:tc>
                <a:tc>
                  <a:txBody>
                    <a:bodyPr/>
                    <a:lstStyle/>
                    <a:p>
                      <a:pPr indent="0" lvl="0" marL="0" rtl="0" algn="ctr">
                        <a:spcBef>
                          <a:spcPts val="0"/>
                        </a:spcBef>
                        <a:spcAft>
                          <a:spcPts val="0"/>
                        </a:spcAft>
                        <a:buNone/>
                      </a:pPr>
                      <a:r>
                        <a:rPr lang="en" sz="1100"/>
                        <a:t>3</a:t>
                      </a:r>
                      <a:endParaRPr sz="1100"/>
                    </a:p>
                  </a:txBody>
                  <a:tcPr marT="63500" marB="63500" marR="63500" marL="63500"/>
                </a:tc>
              </a:tr>
              <a:tr h="358000">
                <a:tc>
                  <a:txBody>
                    <a:bodyPr/>
                    <a:lstStyle/>
                    <a:p>
                      <a:pPr indent="0" lvl="0" marL="0" rtl="0" algn="ctr">
                        <a:spcBef>
                          <a:spcPts val="0"/>
                        </a:spcBef>
                        <a:spcAft>
                          <a:spcPts val="0"/>
                        </a:spcAft>
                        <a:buNone/>
                      </a:pPr>
                      <a:r>
                        <a:rPr lang="en" sz="1100"/>
                        <a:t>7</a:t>
                      </a:r>
                      <a:endParaRPr sz="1100"/>
                    </a:p>
                  </a:txBody>
                  <a:tcPr marT="63500" marB="63500" marR="63500" marL="63500"/>
                </a:tc>
                <a:tc>
                  <a:txBody>
                    <a:bodyPr/>
                    <a:lstStyle/>
                    <a:p>
                      <a:pPr indent="0" lvl="0" marL="0" rtl="0" algn="ctr">
                        <a:spcBef>
                          <a:spcPts val="0"/>
                        </a:spcBef>
                        <a:spcAft>
                          <a:spcPts val="0"/>
                        </a:spcAft>
                        <a:buNone/>
                      </a:pPr>
                      <a:r>
                        <a:rPr lang="en" sz="1100"/>
                        <a:t>Semi-Autonomous</a:t>
                      </a:r>
                      <a:endParaRPr sz="1100"/>
                    </a:p>
                  </a:txBody>
                  <a:tcPr marT="63500" marB="63500" marR="63500" marL="63500"/>
                </a:tc>
                <a:tc>
                  <a:txBody>
                    <a:bodyPr/>
                    <a:lstStyle/>
                    <a:p>
                      <a:pPr indent="0" lvl="0" marL="0" rtl="0" algn="ctr">
                        <a:spcBef>
                          <a:spcPts val="0"/>
                        </a:spcBef>
                        <a:spcAft>
                          <a:spcPts val="0"/>
                        </a:spcAft>
                        <a:buNone/>
                      </a:pPr>
                      <a:r>
                        <a:rPr lang="en" sz="1100"/>
                        <a:t>2</a:t>
                      </a:r>
                      <a:endParaRPr sz="1100"/>
                    </a:p>
                  </a:txBody>
                  <a:tcPr marT="63500" marB="63500" marR="63500" marL="63500"/>
                </a:tc>
              </a:tr>
            </a:tbl>
          </a:graphicData>
        </a:graphic>
      </p:graphicFrame>
      <p:sp>
        <p:nvSpPr>
          <p:cNvPr id="142" name="Google Shape;142;p23"/>
          <p:cNvSpPr txBox="1"/>
          <p:nvPr/>
        </p:nvSpPr>
        <p:spPr>
          <a:xfrm>
            <a:off x="-101100" y="1000575"/>
            <a:ext cx="2867100" cy="3199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Employed various methods, including preliminary research, customer interviews, and supplemental design surveys to identify and rank critical needs</a:t>
            </a:r>
            <a:endParaRPr sz="1800">
              <a:solidFill>
                <a:schemeClr val="dk2"/>
              </a:solidFill>
            </a:endParaRPr>
          </a:p>
        </p:txBody>
      </p:sp>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149" name="Google Shape;149;p24"/>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4"/>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151" name="Google Shape;151;p24"/>
          <p:cNvSpPr txBox="1"/>
          <p:nvPr/>
        </p:nvSpPr>
        <p:spPr>
          <a:xfrm>
            <a:off x="393450" y="119100"/>
            <a:ext cx="83571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Montserrat"/>
                <a:ea typeface="Montserrat"/>
                <a:cs typeface="Montserrat"/>
                <a:sym typeface="Montserrat"/>
              </a:rPr>
              <a:t>System Description</a:t>
            </a:r>
            <a:endParaRPr b="1" sz="3600">
              <a:solidFill>
                <a:schemeClr val="lt1"/>
              </a:solidFill>
              <a:latin typeface="Montserrat"/>
              <a:ea typeface="Montserrat"/>
              <a:cs typeface="Montserrat"/>
              <a:sym typeface="Montserrat"/>
            </a:endParaRPr>
          </a:p>
        </p:txBody>
      </p:sp>
      <p:sp>
        <p:nvSpPr>
          <p:cNvPr id="152" name="Google Shape;152;p24"/>
          <p:cNvSpPr txBox="1"/>
          <p:nvPr/>
        </p:nvSpPr>
        <p:spPr>
          <a:xfrm>
            <a:off x="366650" y="1142150"/>
            <a:ext cx="5724600" cy="3148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J1 Subassembly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J2 Subassembly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J3 Subassembly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J4 Subassembly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J5 Subassembly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Material Selection</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Fastener Selection</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Electrical Selection</a:t>
            </a:r>
            <a:endParaRPr sz="2400">
              <a:solidFill>
                <a:schemeClr val="dk1"/>
              </a:solidFill>
            </a:endParaRPr>
          </a:p>
        </p:txBody>
      </p:sp>
      <p:sp>
        <p:nvSpPr>
          <p:cNvPr id="153" name="Google Shape;15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J1 Subassembly</a:t>
            </a:r>
            <a:endParaRPr b="1" sz="3600">
              <a:solidFill>
                <a:schemeClr val="lt1"/>
              </a:solidFill>
              <a:latin typeface="Montserrat"/>
              <a:ea typeface="Montserrat"/>
              <a:cs typeface="Montserrat"/>
              <a:sym typeface="Montserrat"/>
            </a:endParaRPr>
          </a:p>
        </p:txBody>
      </p:sp>
      <p:sp>
        <p:nvSpPr>
          <p:cNvPr id="159" name="Google Shape;15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0" name="Google Shape;160;p25"/>
          <p:cNvPicPr preferRelativeResize="0"/>
          <p:nvPr/>
        </p:nvPicPr>
        <p:blipFill>
          <a:blip r:embed="rId3">
            <a:alphaModFix/>
          </a:blip>
          <a:stretch>
            <a:fillRect/>
          </a:stretch>
        </p:blipFill>
        <p:spPr>
          <a:xfrm>
            <a:off x="6098425" y="1047750"/>
            <a:ext cx="2190750" cy="4095750"/>
          </a:xfrm>
          <a:prstGeom prst="rect">
            <a:avLst/>
          </a:prstGeom>
          <a:noFill/>
          <a:ln cap="flat" cmpd="sng" w="12700">
            <a:solidFill>
              <a:srgbClr val="000000"/>
            </a:solidFill>
            <a:prstDash val="solid"/>
            <a:miter lim="8000"/>
            <a:headEnd len="sm" w="sm" type="none"/>
            <a:tailEnd len="sm" w="sm" type="none"/>
          </a:ln>
        </p:spPr>
      </p:pic>
      <p:sp>
        <p:nvSpPr>
          <p:cNvPr id="161" name="Google Shape;161;p25"/>
          <p:cNvSpPr txBox="1"/>
          <p:nvPr/>
        </p:nvSpPr>
        <p:spPr>
          <a:xfrm>
            <a:off x="236925" y="1156275"/>
            <a:ext cx="4971000" cy="365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Holds motor and bearing vertically to handle high torque loads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Five components: Motor Holder, Mushroom Cap, Motor Cover, Motor, Cross Roller Bearing</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Cross-roller bearing reduces friction and distributes load to prevent motor shaft failure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Uses clearance fit holes (M4-M6) for easy assembly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Adjusted hole tolerance from 0.4mm to 0.6mm for better fastener fit</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J2 Subassembly</a:t>
            </a:r>
            <a:endParaRPr b="1" sz="3600">
              <a:solidFill>
                <a:schemeClr val="lt1"/>
              </a:solidFill>
              <a:latin typeface="Montserrat"/>
              <a:ea typeface="Montserrat"/>
              <a:cs typeface="Montserrat"/>
              <a:sym typeface="Montserrat"/>
            </a:endParaRPr>
          </a:p>
        </p:txBody>
      </p:sp>
      <p:sp>
        <p:nvSpPr>
          <p:cNvPr id="167" name="Google Shape;16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26"/>
          <p:cNvPicPr preferRelativeResize="0"/>
          <p:nvPr/>
        </p:nvPicPr>
        <p:blipFill>
          <a:blip r:embed="rId3">
            <a:alphaModFix/>
          </a:blip>
          <a:stretch>
            <a:fillRect/>
          </a:stretch>
        </p:blipFill>
        <p:spPr>
          <a:xfrm>
            <a:off x="4868475" y="3175375"/>
            <a:ext cx="3920275" cy="1777950"/>
          </a:xfrm>
          <a:prstGeom prst="rect">
            <a:avLst/>
          </a:prstGeom>
          <a:noFill/>
          <a:ln cap="flat" cmpd="sng" w="12700">
            <a:solidFill>
              <a:srgbClr val="000000"/>
            </a:solidFill>
            <a:prstDash val="solid"/>
            <a:miter lim="8000"/>
            <a:headEnd len="sm" w="sm" type="none"/>
            <a:tailEnd len="sm" w="sm" type="none"/>
          </a:ln>
        </p:spPr>
      </p:pic>
      <p:pic>
        <p:nvPicPr>
          <p:cNvPr id="169" name="Google Shape;169;p26"/>
          <p:cNvPicPr preferRelativeResize="0"/>
          <p:nvPr/>
        </p:nvPicPr>
        <p:blipFill rotWithShape="1">
          <a:blip r:embed="rId4">
            <a:alphaModFix/>
          </a:blip>
          <a:srcRect b="15696" l="3143" r="2747" t="18656"/>
          <a:stretch/>
        </p:blipFill>
        <p:spPr>
          <a:xfrm>
            <a:off x="5869325" y="1060300"/>
            <a:ext cx="2168125" cy="2018250"/>
          </a:xfrm>
          <a:prstGeom prst="rect">
            <a:avLst/>
          </a:prstGeom>
          <a:noFill/>
          <a:ln cap="flat" cmpd="sng" w="12700">
            <a:solidFill>
              <a:srgbClr val="000000"/>
            </a:solidFill>
            <a:prstDash val="solid"/>
            <a:miter lim="8000"/>
            <a:headEnd len="sm" w="sm" type="none"/>
            <a:tailEnd len="sm" w="sm" type="none"/>
          </a:ln>
        </p:spPr>
      </p:pic>
      <p:sp>
        <p:nvSpPr>
          <p:cNvPr id="170" name="Google Shape;170;p26"/>
          <p:cNvSpPr txBox="1"/>
          <p:nvPr/>
        </p:nvSpPr>
        <p:spPr>
          <a:xfrm>
            <a:off x="301650" y="1271375"/>
            <a:ext cx="3899100" cy="338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Provides up-and-down movement to expand the arm's workspace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Motor and bearing mounted on opposite sides of a cylinder for connection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Five components: Motor Holder, Motor, Ball Bearing, Bearing Holder, Cylinder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Essential for reaching different heights without repositioning the base</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J3 Subassembly</a:t>
            </a:r>
            <a:endParaRPr b="1" sz="3600">
              <a:solidFill>
                <a:schemeClr val="lt1"/>
              </a:solidFill>
              <a:latin typeface="Montserrat"/>
              <a:ea typeface="Montserrat"/>
              <a:cs typeface="Montserrat"/>
              <a:sym typeface="Montserrat"/>
            </a:endParaRPr>
          </a:p>
        </p:txBody>
      </p:sp>
      <p:sp>
        <p:nvSpPr>
          <p:cNvPr id="176" name="Google Shape;17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27"/>
          <p:cNvPicPr preferRelativeResize="0"/>
          <p:nvPr/>
        </p:nvPicPr>
        <p:blipFill>
          <a:blip r:embed="rId3">
            <a:alphaModFix/>
          </a:blip>
          <a:stretch>
            <a:fillRect/>
          </a:stretch>
        </p:blipFill>
        <p:spPr>
          <a:xfrm>
            <a:off x="4272550" y="1271100"/>
            <a:ext cx="4199901" cy="3089350"/>
          </a:xfrm>
          <a:prstGeom prst="rect">
            <a:avLst/>
          </a:prstGeom>
          <a:noFill/>
          <a:ln cap="flat" cmpd="sng" w="12700">
            <a:solidFill>
              <a:srgbClr val="000000"/>
            </a:solidFill>
            <a:prstDash val="solid"/>
            <a:miter lim="8000"/>
            <a:headEnd len="sm" w="sm" type="none"/>
            <a:tailEnd len="sm" w="sm" type="none"/>
          </a:ln>
        </p:spPr>
      </p:pic>
      <p:sp>
        <p:nvSpPr>
          <p:cNvPr id="178" name="Google Shape;178;p27"/>
          <p:cNvSpPr txBox="1"/>
          <p:nvPr/>
        </p:nvSpPr>
        <p:spPr>
          <a:xfrm>
            <a:off x="287275" y="1314525"/>
            <a:ext cx="3834300" cy="357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Functions like a human elbow for vertical movement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Six components: Bicep, Motor Holder, Motor, Ball Bearing, Bearing Holder, Cylinder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Uses a similar design to J2 for simplicity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Smaller motor and bearing due to weight constraints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Enhances dexterity and efficiency in robotic motion</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J4 Subassembly</a:t>
            </a:r>
            <a:endParaRPr b="1" sz="3600">
              <a:solidFill>
                <a:schemeClr val="lt1"/>
              </a:solidFill>
              <a:latin typeface="Montserrat"/>
              <a:ea typeface="Montserrat"/>
              <a:cs typeface="Montserrat"/>
              <a:sym typeface="Montserrat"/>
            </a:endParaRPr>
          </a:p>
        </p:txBody>
      </p:sp>
      <p:sp>
        <p:nvSpPr>
          <p:cNvPr id="184" name="Google Shape;18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5" name="Google Shape;185;p28"/>
          <p:cNvPicPr preferRelativeResize="0"/>
          <p:nvPr/>
        </p:nvPicPr>
        <p:blipFill>
          <a:blip r:embed="rId3">
            <a:alphaModFix/>
          </a:blip>
          <a:stretch>
            <a:fillRect/>
          </a:stretch>
        </p:blipFill>
        <p:spPr>
          <a:xfrm>
            <a:off x="6466975" y="1285675"/>
            <a:ext cx="1437375" cy="3463451"/>
          </a:xfrm>
          <a:prstGeom prst="rect">
            <a:avLst/>
          </a:prstGeom>
          <a:noFill/>
          <a:ln cap="flat" cmpd="sng" w="12700">
            <a:solidFill>
              <a:srgbClr val="000000"/>
            </a:solidFill>
            <a:prstDash val="solid"/>
            <a:miter lim="8000"/>
            <a:headEnd len="sm" w="sm" type="none"/>
            <a:tailEnd len="sm" w="sm" type="none"/>
          </a:ln>
        </p:spPr>
      </p:pic>
      <p:sp>
        <p:nvSpPr>
          <p:cNvPr id="186" name="Google Shape;186;p28"/>
          <p:cNvSpPr txBox="1"/>
          <p:nvPr/>
        </p:nvSpPr>
        <p:spPr>
          <a:xfrm>
            <a:off x="423950" y="1192225"/>
            <a:ext cx="5071500" cy="349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Enables rotational movement similar to a human elbow</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Five components: Motor Holder, Motor Cover, Cross Roller Bearing, Mushroom Cap, Motor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Similar function to J1 but connects to J3 Cylinder instead of the base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Uses the same motor as J3 for consistency</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J5 Subassembly</a:t>
            </a:r>
            <a:endParaRPr b="1" sz="3600">
              <a:solidFill>
                <a:schemeClr val="lt1"/>
              </a:solidFill>
              <a:latin typeface="Montserrat"/>
              <a:ea typeface="Montserrat"/>
              <a:cs typeface="Montserrat"/>
              <a:sym typeface="Montserrat"/>
            </a:endParaRPr>
          </a:p>
        </p:txBody>
      </p:sp>
      <p:sp>
        <p:nvSpPr>
          <p:cNvPr id="192" name="Google Shape;19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3" name="Google Shape;193;p29"/>
          <p:cNvPicPr preferRelativeResize="0"/>
          <p:nvPr/>
        </p:nvPicPr>
        <p:blipFill>
          <a:blip r:embed="rId3">
            <a:alphaModFix/>
          </a:blip>
          <a:stretch>
            <a:fillRect/>
          </a:stretch>
        </p:blipFill>
        <p:spPr>
          <a:xfrm>
            <a:off x="5174300" y="1075375"/>
            <a:ext cx="3486150" cy="3981450"/>
          </a:xfrm>
          <a:prstGeom prst="rect">
            <a:avLst/>
          </a:prstGeom>
          <a:noFill/>
          <a:ln cap="flat" cmpd="sng" w="12700">
            <a:solidFill>
              <a:srgbClr val="000000"/>
            </a:solidFill>
            <a:prstDash val="solid"/>
            <a:miter lim="8000"/>
            <a:headEnd len="sm" w="sm" type="none"/>
            <a:tailEnd len="sm" w="sm" type="none"/>
          </a:ln>
        </p:spPr>
      </p:pic>
      <p:sp>
        <p:nvSpPr>
          <p:cNvPr id="194" name="Google Shape;194;p29"/>
          <p:cNvSpPr txBox="1"/>
          <p:nvPr/>
        </p:nvSpPr>
        <p:spPr>
          <a:xfrm>
            <a:off x="531850" y="1436825"/>
            <a:ext cx="3747900" cy="339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Provides wrist-like up-and-down motion for fine control and dexterity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Seven components: Forearm, Motor Holder, Bearing Holder, Cylinder, Cylinder Cap, Motor, Bearing</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Allows end-effector to tilt and interact with objects effectively</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Material Selection</a:t>
            </a:r>
            <a:endParaRPr b="1" sz="3600">
              <a:solidFill>
                <a:schemeClr val="lt1"/>
              </a:solidFill>
              <a:latin typeface="Montserrat"/>
              <a:ea typeface="Montserrat"/>
              <a:cs typeface="Montserrat"/>
              <a:sym typeface="Montserrat"/>
            </a:endParaRPr>
          </a:p>
        </p:txBody>
      </p:sp>
      <p:sp>
        <p:nvSpPr>
          <p:cNvPr id="200" name="Google Shape;20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30"/>
          <p:cNvSpPr txBox="1"/>
          <p:nvPr/>
        </p:nvSpPr>
        <p:spPr>
          <a:xfrm>
            <a:off x="330425" y="1050300"/>
            <a:ext cx="4546500" cy="304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PLA: Used for prototyping due to ease of printing, low cost, and accuracy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PETG: Used for final build for increased strength, flexibility, and heat resistance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Experimental Procedure: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Measured the PLA sample with calipers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Set grips at 25 mm from each end of the sample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Set test speed to 5 mm/min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Measured elongation of sample after plastic deformation was reached</a:t>
            </a:r>
            <a:endParaRPr sz="1800">
              <a:solidFill>
                <a:schemeClr val="dk1"/>
              </a:solidFill>
            </a:endParaRPr>
          </a:p>
        </p:txBody>
      </p:sp>
      <p:pic>
        <p:nvPicPr>
          <p:cNvPr id="202" name="Google Shape;202;p30"/>
          <p:cNvPicPr preferRelativeResize="0"/>
          <p:nvPr/>
        </p:nvPicPr>
        <p:blipFill>
          <a:blip r:embed="rId3">
            <a:alphaModFix/>
          </a:blip>
          <a:stretch>
            <a:fillRect/>
          </a:stretch>
        </p:blipFill>
        <p:spPr>
          <a:xfrm>
            <a:off x="5699489" y="980779"/>
            <a:ext cx="2992671" cy="39902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Fastener Selection</a:t>
            </a:r>
            <a:endParaRPr b="1" sz="3600">
              <a:solidFill>
                <a:schemeClr val="lt1"/>
              </a:solidFill>
              <a:latin typeface="Montserrat"/>
              <a:ea typeface="Montserrat"/>
              <a:cs typeface="Montserrat"/>
              <a:sym typeface="Montserrat"/>
            </a:endParaRPr>
          </a:p>
        </p:txBody>
      </p:sp>
      <p:sp>
        <p:nvSpPr>
          <p:cNvPr id="208" name="Google Shape;20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31"/>
          <p:cNvSpPr txBox="1"/>
          <p:nvPr/>
        </p:nvSpPr>
        <p:spPr>
          <a:xfrm>
            <a:off x="251275" y="1060225"/>
            <a:ext cx="4921200" cy="3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Constraints:</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Motor Sizing (M2 - M6)</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Cost Effectiveness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Vibrational Conditions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 sz="1800">
                <a:solidFill>
                  <a:schemeClr val="dk1"/>
                </a:solidFill>
              </a:rPr>
              <a:t>Identification of Socket Head Cap Screws </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High tensile strength -  (170,000 psi)</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Applicable in High </a:t>
            </a:r>
            <a:r>
              <a:rPr lang="en" sz="1800">
                <a:solidFill>
                  <a:schemeClr val="dk1"/>
                </a:solidFill>
              </a:rPr>
              <a:t>Torque</a:t>
            </a:r>
            <a:r>
              <a:rPr lang="en" sz="1800">
                <a:solidFill>
                  <a:schemeClr val="dk1"/>
                </a:solidFill>
              </a:rPr>
              <a:t> </a:t>
            </a:r>
            <a:r>
              <a:rPr lang="en" sz="1800">
                <a:solidFill>
                  <a:schemeClr val="dk1"/>
                </a:solidFill>
              </a:rPr>
              <a:t>environments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Compatible with heat set inserts in PLA to prevent loosening </a:t>
            </a:r>
            <a:r>
              <a:rPr lang="en" sz="1800">
                <a:solidFill>
                  <a:schemeClr val="dk1"/>
                </a:solidFill>
              </a:rPr>
              <a: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 sz="1800">
                <a:solidFill>
                  <a:schemeClr val="dk1"/>
                </a:solidFill>
              </a:rPr>
              <a:t>Cost</a:t>
            </a:r>
            <a:r>
              <a:rPr lang="en" sz="1800">
                <a:solidFill>
                  <a:schemeClr val="dk1"/>
                </a:solidFill>
              </a:rPr>
              <a:t> ~ 30</a:t>
            </a:r>
            <a:r>
              <a:rPr lang="en" sz="1800">
                <a:solidFill>
                  <a:schemeClr val="dk1"/>
                </a:solidFill>
              </a:rPr>
              <a:t>0$</a:t>
            </a:r>
            <a:endParaRPr sz="1800">
              <a:solidFill>
                <a:schemeClr val="dk1"/>
              </a:solidFill>
            </a:endParaRPr>
          </a:p>
          <a:p>
            <a:pPr indent="0" lvl="0" marL="0" rtl="0" algn="l">
              <a:spcBef>
                <a:spcPts val="0"/>
              </a:spcBef>
              <a:spcAft>
                <a:spcPts val="0"/>
              </a:spcAft>
              <a:buNone/>
            </a:pPr>
            <a:r>
              <a:rPr b="1" lang="en" sz="1800">
                <a:solidFill>
                  <a:schemeClr val="dk1"/>
                </a:solidFill>
              </a:rPr>
              <a:t>Sizing </a:t>
            </a:r>
            <a:r>
              <a:rPr lang="en" sz="1800">
                <a:solidFill>
                  <a:schemeClr val="dk1"/>
                </a:solidFill>
              </a:rPr>
              <a:t>~ (M2 - M6) &amp; (10 - 30 mm)</a:t>
            </a:r>
            <a:endParaRPr sz="1800">
              <a:solidFill>
                <a:schemeClr val="dk1"/>
              </a:solidFill>
            </a:endParaRPr>
          </a:p>
          <a:p>
            <a:pPr indent="0" lvl="0" marL="0" rtl="0" algn="l">
              <a:spcBef>
                <a:spcPts val="0"/>
              </a:spcBef>
              <a:spcAft>
                <a:spcPts val="0"/>
              </a:spcAft>
              <a:buNone/>
            </a:pPr>
            <a:r>
              <a:rPr b="1" lang="en" sz="1800">
                <a:solidFill>
                  <a:schemeClr val="dk1"/>
                </a:solidFill>
              </a:rPr>
              <a:t>Tensile Strength</a:t>
            </a:r>
            <a:r>
              <a:rPr lang="en" sz="1800">
                <a:solidFill>
                  <a:schemeClr val="dk1"/>
                </a:solidFill>
              </a:rPr>
              <a:t> ~ 170,000 PSI </a:t>
            </a:r>
            <a:endParaRPr sz="1800">
              <a:solidFill>
                <a:schemeClr val="dk1"/>
              </a:solidFill>
            </a:endParaRPr>
          </a:p>
        </p:txBody>
      </p:sp>
      <p:pic>
        <p:nvPicPr>
          <p:cNvPr id="210" name="Google Shape;210;p31"/>
          <p:cNvPicPr preferRelativeResize="0"/>
          <p:nvPr/>
        </p:nvPicPr>
        <p:blipFill rotWithShape="1">
          <a:blip r:embed="rId3">
            <a:alphaModFix/>
          </a:blip>
          <a:srcRect b="15857" l="0" r="0" t="39625"/>
          <a:stretch/>
        </p:blipFill>
        <p:spPr>
          <a:xfrm>
            <a:off x="5718775" y="1061836"/>
            <a:ext cx="2841095" cy="1686397"/>
          </a:xfrm>
          <a:prstGeom prst="rect">
            <a:avLst/>
          </a:prstGeom>
          <a:noFill/>
          <a:ln cap="flat" cmpd="sng" w="9525">
            <a:solidFill>
              <a:srgbClr val="595959"/>
            </a:solidFill>
            <a:prstDash val="solid"/>
            <a:round/>
            <a:headEnd len="sm" w="sm" type="none"/>
            <a:tailEnd len="sm" w="sm" type="none"/>
          </a:ln>
        </p:spPr>
      </p:pic>
      <p:pic>
        <p:nvPicPr>
          <p:cNvPr id="211" name="Google Shape;211;p31"/>
          <p:cNvPicPr preferRelativeResize="0"/>
          <p:nvPr/>
        </p:nvPicPr>
        <p:blipFill>
          <a:blip r:embed="rId4">
            <a:alphaModFix/>
          </a:blip>
          <a:stretch>
            <a:fillRect/>
          </a:stretch>
        </p:blipFill>
        <p:spPr>
          <a:xfrm>
            <a:off x="5896414" y="2833700"/>
            <a:ext cx="2485827" cy="20954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lt1"/>
                </a:solidFill>
                <a:latin typeface="Montserrat"/>
                <a:ea typeface="Montserrat"/>
                <a:cs typeface="Montserrat"/>
                <a:sym typeface="Montserrat"/>
              </a:rPr>
              <a:t>Agenda</a:t>
            </a:r>
            <a:endParaRPr b="1" sz="4500">
              <a:solidFill>
                <a:schemeClr val="lt1"/>
              </a:solidFill>
              <a:latin typeface="Montserrat"/>
              <a:ea typeface="Montserrat"/>
              <a:cs typeface="Montserrat"/>
              <a:sym typeface="Montserrat"/>
            </a:endParaRPr>
          </a:p>
        </p:txBody>
      </p:sp>
      <p:sp>
        <p:nvSpPr>
          <p:cNvPr id="65" name="Google Shape;65;p14"/>
          <p:cNvSpPr txBox="1"/>
          <p:nvPr/>
        </p:nvSpPr>
        <p:spPr>
          <a:xfrm>
            <a:off x="185275" y="1067625"/>
            <a:ext cx="8729100" cy="269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endParaRPr>
          </a:p>
        </p:txBody>
      </p:sp>
      <p:sp>
        <p:nvSpPr>
          <p:cNvPr id="66" name="Google Shape;66;p14"/>
          <p:cNvSpPr txBox="1"/>
          <p:nvPr/>
        </p:nvSpPr>
        <p:spPr>
          <a:xfrm>
            <a:off x="293400" y="1132150"/>
            <a:ext cx="8557200" cy="37296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dk1"/>
              </a:buClr>
              <a:buSzPts val="2500"/>
              <a:buAutoNum type="arabicPeriod"/>
            </a:pPr>
            <a:r>
              <a:rPr lang="en" sz="2500">
                <a:solidFill>
                  <a:schemeClr val="dk1"/>
                </a:solidFill>
              </a:rPr>
              <a:t>Introduction</a:t>
            </a:r>
            <a:endParaRPr sz="250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chemeClr val="dk1"/>
                </a:solidFill>
              </a:rPr>
              <a:t>Problem</a:t>
            </a:r>
            <a:endParaRPr sz="250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chemeClr val="dk1"/>
                </a:solidFill>
              </a:rPr>
              <a:t>Customer Needs</a:t>
            </a:r>
            <a:endParaRPr sz="250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chemeClr val="dk1"/>
                </a:solidFill>
              </a:rPr>
              <a:t>Analysis of Design</a:t>
            </a:r>
            <a:endParaRPr sz="250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chemeClr val="dk1"/>
                </a:solidFill>
              </a:rPr>
              <a:t>Balance of Semester Plan</a:t>
            </a:r>
            <a:endParaRPr sz="250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chemeClr val="dk1"/>
                </a:solidFill>
              </a:rPr>
              <a:t>Conclusions</a:t>
            </a:r>
            <a:endParaRPr sz="2500">
              <a:solidFill>
                <a:schemeClr val="dk1"/>
              </a:solidFill>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Electrical Selection</a:t>
            </a:r>
            <a:endParaRPr b="1" sz="3000">
              <a:solidFill>
                <a:schemeClr val="lt1"/>
              </a:solidFill>
              <a:latin typeface="Open Sans"/>
              <a:ea typeface="Open Sans"/>
              <a:cs typeface="Open Sans"/>
              <a:sym typeface="Open Sans"/>
            </a:endParaRPr>
          </a:p>
        </p:txBody>
      </p:sp>
      <p:sp>
        <p:nvSpPr>
          <p:cNvPr id="217" name="Google Shape;217;p32"/>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218" name="Google Shape;21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9" name="Google Shape;219;p32"/>
          <p:cNvPicPr preferRelativeResize="0"/>
          <p:nvPr/>
        </p:nvPicPr>
        <p:blipFill rotWithShape="1">
          <a:blip r:embed="rId3">
            <a:alphaModFix/>
          </a:blip>
          <a:srcRect b="3976" l="0" r="0" t="22655"/>
          <a:stretch/>
        </p:blipFill>
        <p:spPr>
          <a:xfrm>
            <a:off x="6375900" y="1463088"/>
            <a:ext cx="2628899" cy="2571751"/>
          </a:xfrm>
          <a:prstGeom prst="rect">
            <a:avLst/>
          </a:prstGeom>
          <a:noFill/>
          <a:ln cap="flat" cmpd="sng" w="9525">
            <a:solidFill>
              <a:schemeClr val="dk2"/>
            </a:solidFill>
            <a:prstDash val="solid"/>
            <a:round/>
            <a:headEnd len="sm" w="sm" type="none"/>
            <a:tailEnd len="sm" w="sm" type="none"/>
          </a:ln>
        </p:spPr>
      </p:pic>
      <p:sp>
        <p:nvSpPr>
          <p:cNvPr id="220" name="Google Shape;220;p32"/>
          <p:cNvSpPr txBox="1"/>
          <p:nvPr/>
        </p:nvSpPr>
        <p:spPr>
          <a:xfrm>
            <a:off x="0" y="1285875"/>
            <a:ext cx="6375900" cy="2926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dk1"/>
              </a:buClr>
              <a:buSzPts val="1800"/>
              <a:buChar char="●"/>
            </a:pPr>
            <a:r>
              <a:rPr lang="en" sz="1800">
                <a:solidFill>
                  <a:schemeClr val="dk1"/>
                </a:solidFill>
              </a:rPr>
              <a:t>The team chose an </a:t>
            </a:r>
            <a:r>
              <a:rPr lang="en" sz="1800">
                <a:solidFill>
                  <a:schemeClr val="dk1"/>
                </a:solidFill>
              </a:rPr>
              <a:t>MCP2515</a:t>
            </a:r>
            <a:r>
              <a:rPr lang="en" sz="1800">
                <a:solidFill>
                  <a:schemeClr val="dk1"/>
                </a:solidFill>
              </a:rPr>
              <a:t> CAN Bus and Arduino Uno for control design</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This setup allows control of multiple motors from a central source</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The system is controlled through the Arduino IDE using a variation of the C language</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This setup provides robust communication, multi-device networking, and real-time performance</a:t>
            </a:r>
            <a:endParaRPr sz="1800">
              <a:solidFill>
                <a:schemeClr val="dk1"/>
              </a:solidFill>
            </a:endParaRPr>
          </a:p>
          <a:p>
            <a:pPr indent="0" lvl="0" marL="0" rtl="0" algn="l">
              <a:lnSpc>
                <a:spcPct val="100000"/>
              </a:lnSpc>
              <a:spcBef>
                <a:spcPts val="1200"/>
              </a:spcBef>
              <a:spcAft>
                <a:spcPts val="0"/>
              </a:spcAft>
              <a:buNone/>
            </a:pPr>
            <a:r>
              <a:t/>
            </a:r>
            <a:endParaRPr sz="18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Electrical Selection</a:t>
            </a:r>
            <a:endParaRPr b="1" sz="3000">
              <a:solidFill>
                <a:schemeClr val="lt1"/>
              </a:solidFill>
              <a:latin typeface="Open Sans"/>
              <a:ea typeface="Open Sans"/>
              <a:cs typeface="Open Sans"/>
              <a:sym typeface="Open Sans"/>
            </a:endParaRPr>
          </a:p>
        </p:txBody>
      </p:sp>
      <p:sp>
        <p:nvSpPr>
          <p:cNvPr id="226" name="Google Shape;226;p33"/>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227" name="Google Shape;22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33" title="IMG_8797.HEIC"/>
          <p:cNvPicPr preferRelativeResize="0"/>
          <p:nvPr/>
        </p:nvPicPr>
        <p:blipFill>
          <a:blip r:embed="rId3">
            <a:alphaModFix/>
          </a:blip>
          <a:stretch>
            <a:fillRect/>
          </a:stretch>
        </p:blipFill>
        <p:spPr>
          <a:xfrm>
            <a:off x="6026025" y="1003113"/>
            <a:ext cx="2446423" cy="3505202"/>
          </a:xfrm>
          <a:prstGeom prst="rect">
            <a:avLst/>
          </a:prstGeom>
          <a:noFill/>
          <a:ln cap="flat" cmpd="sng" w="9525">
            <a:solidFill>
              <a:schemeClr val="dk2"/>
            </a:solidFill>
            <a:prstDash val="solid"/>
            <a:round/>
            <a:headEnd len="sm" w="sm" type="none"/>
            <a:tailEnd len="sm" w="sm" type="none"/>
          </a:ln>
        </p:spPr>
      </p:pic>
      <p:pic>
        <p:nvPicPr>
          <p:cNvPr id="229" name="Google Shape;229;p33"/>
          <p:cNvPicPr preferRelativeResize="0"/>
          <p:nvPr/>
        </p:nvPicPr>
        <p:blipFill rotWithShape="1">
          <a:blip r:embed="rId4">
            <a:alphaModFix/>
          </a:blip>
          <a:srcRect b="17655" l="0" r="0" t="42935"/>
          <a:stretch/>
        </p:blipFill>
        <p:spPr>
          <a:xfrm>
            <a:off x="1343525" y="2571751"/>
            <a:ext cx="3413446" cy="1793524"/>
          </a:xfrm>
          <a:prstGeom prst="rect">
            <a:avLst/>
          </a:prstGeom>
          <a:noFill/>
          <a:ln cap="flat" cmpd="sng" w="9525">
            <a:solidFill>
              <a:schemeClr val="dk2"/>
            </a:solidFill>
            <a:prstDash val="solid"/>
            <a:round/>
            <a:headEnd len="sm" w="sm" type="none"/>
            <a:tailEnd len="sm" w="sm" type="none"/>
          </a:ln>
        </p:spPr>
      </p:pic>
      <p:sp>
        <p:nvSpPr>
          <p:cNvPr id="230" name="Google Shape;230;p33"/>
          <p:cNvSpPr txBox="1"/>
          <p:nvPr/>
        </p:nvSpPr>
        <p:spPr>
          <a:xfrm>
            <a:off x="171150" y="1036225"/>
            <a:ext cx="5758200" cy="179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Implementation p</a:t>
            </a:r>
            <a:r>
              <a:rPr lang="en" sz="1800">
                <a:solidFill>
                  <a:schemeClr val="dk1"/>
                </a:solidFill>
              </a:rPr>
              <a:t>roblems</a:t>
            </a:r>
            <a:r>
              <a:rPr lang="en" sz="1800">
                <a:solidFill>
                  <a:schemeClr val="dk1"/>
                </a:solidFill>
              </a:rPr>
              <a:t> with the CAN Bus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Utilized a CubeMars device called “R-Link”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This device allows us to connect to the Upper Computer software that comes with the motors</a:t>
            </a:r>
            <a:endParaRPr sz="18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Electrical Selection</a:t>
            </a:r>
            <a:endParaRPr b="1" sz="3000">
              <a:solidFill>
                <a:schemeClr val="lt1"/>
              </a:solidFill>
              <a:latin typeface="Open Sans"/>
              <a:ea typeface="Open Sans"/>
              <a:cs typeface="Open Sans"/>
              <a:sym typeface="Open Sans"/>
            </a:endParaRPr>
          </a:p>
        </p:txBody>
      </p:sp>
      <p:sp>
        <p:nvSpPr>
          <p:cNvPr id="236" name="Google Shape;236;p34"/>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237" name="Google Shape;23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4"/>
          <p:cNvPicPr preferRelativeResize="0"/>
          <p:nvPr/>
        </p:nvPicPr>
        <p:blipFill rotWithShape="1">
          <a:blip r:embed="rId3">
            <a:alphaModFix/>
          </a:blip>
          <a:srcRect b="45902" l="0" r="0" t="0"/>
          <a:stretch/>
        </p:blipFill>
        <p:spPr>
          <a:xfrm>
            <a:off x="1931711" y="972698"/>
            <a:ext cx="5280577" cy="3693425"/>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Electrical Selection</a:t>
            </a:r>
            <a:endParaRPr b="1" sz="3000">
              <a:solidFill>
                <a:schemeClr val="lt1"/>
              </a:solidFill>
              <a:latin typeface="Open Sans"/>
              <a:ea typeface="Open Sans"/>
              <a:cs typeface="Open Sans"/>
              <a:sym typeface="Open Sans"/>
            </a:endParaRPr>
          </a:p>
        </p:txBody>
      </p:sp>
      <p:sp>
        <p:nvSpPr>
          <p:cNvPr id="244" name="Google Shape;244;p35"/>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245" name="Google Shape;24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35"/>
          <p:cNvSpPr txBox="1"/>
          <p:nvPr/>
        </p:nvSpPr>
        <p:spPr>
          <a:xfrm>
            <a:off x="364361" y="990721"/>
            <a:ext cx="2821200" cy="2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rPr>
              <a:t>Preliminary Electrical Testing Setup</a:t>
            </a:r>
            <a:endParaRPr b="1" sz="1200">
              <a:solidFill>
                <a:schemeClr val="dk2"/>
              </a:solidFill>
            </a:endParaRPr>
          </a:p>
        </p:txBody>
      </p:sp>
      <p:pic>
        <p:nvPicPr>
          <p:cNvPr id="247" name="Google Shape;247;p35"/>
          <p:cNvPicPr preferRelativeResize="0"/>
          <p:nvPr/>
        </p:nvPicPr>
        <p:blipFill rotWithShape="1">
          <a:blip r:embed="rId3">
            <a:alphaModFix/>
          </a:blip>
          <a:srcRect b="10680" l="0" r="6112" t="10205"/>
          <a:stretch/>
        </p:blipFill>
        <p:spPr>
          <a:xfrm>
            <a:off x="319922" y="1372125"/>
            <a:ext cx="2910050" cy="1306397"/>
          </a:xfrm>
          <a:prstGeom prst="rect">
            <a:avLst/>
          </a:prstGeom>
          <a:noFill/>
          <a:ln cap="flat" cmpd="sng" w="9525">
            <a:solidFill>
              <a:schemeClr val="dk2"/>
            </a:solidFill>
            <a:prstDash val="solid"/>
            <a:round/>
            <a:headEnd len="sm" w="sm" type="none"/>
            <a:tailEnd len="sm" w="sm" type="none"/>
          </a:ln>
        </p:spPr>
      </p:pic>
      <p:pic>
        <p:nvPicPr>
          <p:cNvPr id="248" name="Google Shape;248;p35"/>
          <p:cNvPicPr preferRelativeResize="0"/>
          <p:nvPr/>
        </p:nvPicPr>
        <p:blipFill>
          <a:blip r:embed="rId4">
            <a:alphaModFix/>
          </a:blip>
          <a:stretch>
            <a:fillRect/>
          </a:stretch>
        </p:blipFill>
        <p:spPr>
          <a:xfrm>
            <a:off x="673563" y="2832192"/>
            <a:ext cx="2202776" cy="1738551"/>
          </a:xfrm>
          <a:prstGeom prst="rect">
            <a:avLst/>
          </a:prstGeom>
          <a:noFill/>
          <a:ln cap="flat" cmpd="sng" w="9525">
            <a:solidFill>
              <a:schemeClr val="dk2"/>
            </a:solidFill>
            <a:prstDash val="solid"/>
            <a:round/>
            <a:headEnd len="sm" w="sm" type="none"/>
            <a:tailEnd len="sm" w="sm" type="none"/>
          </a:ln>
        </p:spPr>
      </p:pic>
      <p:pic>
        <p:nvPicPr>
          <p:cNvPr id="249" name="Google Shape;249;p35"/>
          <p:cNvPicPr preferRelativeResize="0"/>
          <p:nvPr/>
        </p:nvPicPr>
        <p:blipFill rotWithShape="1">
          <a:blip r:embed="rId5">
            <a:alphaModFix/>
          </a:blip>
          <a:srcRect b="21914" l="0" r="0" t="23814"/>
          <a:stretch/>
        </p:blipFill>
        <p:spPr>
          <a:xfrm>
            <a:off x="3395750" y="3009000"/>
            <a:ext cx="2286000" cy="1654225"/>
          </a:xfrm>
          <a:prstGeom prst="rect">
            <a:avLst/>
          </a:prstGeom>
          <a:noFill/>
          <a:ln cap="flat" cmpd="sng" w="9525">
            <a:solidFill>
              <a:schemeClr val="dk2"/>
            </a:solidFill>
            <a:prstDash val="solid"/>
            <a:round/>
            <a:headEnd len="sm" w="sm" type="none"/>
            <a:tailEnd len="sm" w="sm" type="none"/>
          </a:ln>
        </p:spPr>
      </p:pic>
      <p:pic>
        <p:nvPicPr>
          <p:cNvPr id="250" name="Google Shape;250;p35"/>
          <p:cNvPicPr preferRelativeResize="0"/>
          <p:nvPr/>
        </p:nvPicPr>
        <p:blipFill rotWithShape="1">
          <a:blip r:embed="rId6">
            <a:alphaModFix/>
          </a:blip>
          <a:srcRect b="16294" l="9016" r="0" t="26650"/>
          <a:stretch/>
        </p:blipFill>
        <p:spPr>
          <a:xfrm>
            <a:off x="3429000" y="1006025"/>
            <a:ext cx="2286000" cy="1911339"/>
          </a:xfrm>
          <a:prstGeom prst="rect">
            <a:avLst/>
          </a:prstGeom>
          <a:noFill/>
          <a:ln cap="flat" cmpd="sng" w="9525">
            <a:solidFill>
              <a:schemeClr val="dk2"/>
            </a:solidFill>
            <a:prstDash val="solid"/>
            <a:round/>
            <a:headEnd len="sm" w="sm" type="none"/>
            <a:tailEnd len="sm" w="sm" type="none"/>
          </a:ln>
        </p:spPr>
      </p:pic>
      <p:pic>
        <p:nvPicPr>
          <p:cNvPr id="251" name="Google Shape;251;p35"/>
          <p:cNvPicPr preferRelativeResize="0"/>
          <p:nvPr/>
        </p:nvPicPr>
        <p:blipFill rotWithShape="1">
          <a:blip r:embed="rId7">
            <a:alphaModFix/>
          </a:blip>
          <a:srcRect b="0" l="0" r="0" t="14464"/>
          <a:stretch/>
        </p:blipFill>
        <p:spPr>
          <a:xfrm>
            <a:off x="6075025" y="1346449"/>
            <a:ext cx="2583026" cy="29459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Electrical Selection</a:t>
            </a:r>
            <a:endParaRPr b="1" sz="3000">
              <a:solidFill>
                <a:schemeClr val="lt1"/>
              </a:solidFill>
              <a:latin typeface="Open Sans"/>
              <a:ea typeface="Open Sans"/>
              <a:cs typeface="Open Sans"/>
              <a:sym typeface="Open Sans"/>
            </a:endParaRPr>
          </a:p>
        </p:txBody>
      </p:sp>
      <p:sp>
        <p:nvSpPr>
          <p:cNvPr id="257" name="Google Shape;257;p36"/>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258" name="Google Shape;25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9" name="Google Shape;259;p36"/>
          <p:cNvPicPr preferRelativeResize="0"/>
          <p:nvPr/>
        </p:nvPicPr>
        <p:blipFill>
          <a:blip r:embed="rId3">
            <a:alphaModFix/>
          </a:blip>
          <a:stretch>
            <a:fillRect/>
          </a:stretch>
        </p:blipFill>
        <p:spPr>
          <a:xfrm>
            <a:off x="4615673" y="1383337"/>
            <a:ext cx="4405475" cy="2810949"/>
          </a:xfrm>
          <a:prstGeom prst="rect">
            <a:avLst/>
          </a:prstGeom>
          <a:noFill/>
          <a:ln cap="flat" cmpd="sng" w="9525">
            <a:solidFill>
              <a:srgbClr val="595959"/>
            </a:solidFill>
            <a:prstDash val="solid"/>
            <a:round/>
            <a:headEnd len="sm" w="sm" type="none"/>
            <a:tailEnd len="sm" w="sm" type="none"/>
          </a:ln>
        </p:spPr>
      </p:pic>
      <p:pic>
        <p:nvPicPr>
          <p:cNvPr id="260" name="Google Shape;260;p36"/>
          <p:cNvPicPr preferRelativeResize="0"/>
          <p:nvPr/>
        </p:nvPicPr>
        <p:blipFill rotWithShape="1">
          <a:blip r:embed="rId4">
            <a:alphaModFix/>
          </a:blip>
          <a:srcRect b="30190" l="0" r="0" t="32362"/>
          <a:stretch/>
        </p:blipFill>
        <p:spPr>
          <a:xfrm>
            <a:off x="145700" y="1723550"/>
            <a:ext cx="4266843" cy="2130499"/>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7"/>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266" name="Google Shape;266;p37"/>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7"/>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268" name="Google Shape;268;p37"/>
          <p:cNvSpPr txBox="1"/>
          <p:nvPr/>
        </p:nvSpPr>
        <p:spPr>
          <a:xfrm>
            <a:off x="393450" y="119100"/>
            <a:ext cx="83571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Montserrat"/>
                <a:ea typeface="Montserrat"/>
                <a:cs typeface="Montserrat"/>
                <a:sym typeface="Montserrat"/>
              </a:rPr>
              <a:t>Analysis of Design</a:t>
            </a:r>
            <a:endParaRPr b="1" sz="3600">
              <a:solidFill>
                <a:schemeClr val="lt1"/>
              </a:solidFill>
              <a:latin typeface="Montserrat"/>
              <a:ea typeface="Montserrat"/>
              <a:cs typeface="Montserrat"/>
              <a:sym typeface="Montserrat"/>
            </a:endParaRPr>
          </a:p>
        </p:txBody>
      </p:sp>
      <p:sp>
        <p:nvSpPr>
          <p:cNvPr id="269" name="Google Shape;269;p37"/>
          <p:cNvSpPr txBox="1"/>
          <p:nvPr/>
        </p:nvSpPr>
        <p:spPr>
          <a:xfrm>
            <a:off x="385525" y="1383250"/>
            <a:ext cx="6003900" cy="3210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Logistical Challenges Faced</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Embodiment Design Checklist</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Risk Analysis (FMECA and FTA)</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Design Validation</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MEEN 401/402 Budget</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
        <p:nvSpPr>
          <p:cNvPr id="270" name="Google Shape;27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Logistical Challenges Faced</a:t>
            </a:r>
            <a:endParaRPr b="1" sz="3600">
              <a:solidFill>
                <a:schemeClr val="lt1"/>
              </a:solidFill>
              <a:latin typeface="Montserrat"/>
              <a:ea typeface="Montserrat"/>
              <a:cs typeface="Montserrat"/>
              <a:sym typeface="Montserrat"/>
            </a:endParaRPr>
          </a:p>
        </p:txBody>
      </p:sp>
      <p:sp>
        <p:nvSpPr>
          <p:cNvPr id="276" name="Google Shape;276;p38"/>
          <p:cNvSpPr txBox="1"/>
          <p:nvPr>
            <p:ph idx="12" type="sldNum"/>
          </p:nvPr>
        </p:nvSpPr>
        <p:spPr>
          <a:xfrm>
            <a:off x="8472458" y="48119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38"/>
          <p:cNvPicPr preferRelativeResize="0"/>
          <p:nvPr/>
        </p:nvPicPr>
        <p:blipFill>
          <a:blip r:embed="rId3">
            <a:alphaModFix/>
          </a:blip>
          <a:stretch>
            <a:fillRect/>
          </a:stretch>
        </p:blipFill>
        <p:spPr>
          <a:xfrm rot="10800000">
            <a:off x="6310138" y="2733250"/>
            <a:ext cx="2609850" cy="1885950"/>
          </a:xfrm>
          <a:prstGeom prst="rect">
            <a:avLst/>
          </a:prstGeom>
          <a:noFill/>
          <a:ln cap="flat" cmpd="sng" w="9525">
            <a:solidFill>
              <a:srgbClr val="000000"/>
            </a:solidFill>
            <a:prstDash val="solid"/>
            <a:round/>
            <a:headEnd len="sm" w="sm" type="none"/>
            <a:tailEnd len="sm" w="sm" type="none"/>
          </a:ln>
        </p:spPr>
      </p:pic>
      <p:sp>
        <p:nvSpPr>
          <p:cNvPr id="278" name="Google Shape;278;p38"/>
          <p:cNvSpPr txBox="1"/>
          <p:nvPr/>
        </p:nvSpPr>
        <p:spPr>
          <a:xfrm>
            <a:off x="8223775" y="4231650"/>
            <a:ext cx="585900" cy="32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OLD</a:t>
            </a:r>
            <a:endParaRPr/>
          </a:p>
        </p:txBody>
      </p:sp>
      <p:pic>
        <p:nvPicPr>
          <p:cNvPr id="279" name="Google Shape;279;p38"/>
          <p:cNvPicPr preferRelativeResize="0"/>
          <p:nvPr/>
        </p:nvPicPr>
        <p:blipFill>
          <a:blip r:embed="rId4">
            <a:alphaModFix/>
          </a:blip>
          <a:stretch>
            <a:fillRect/>
          </a:stretch>
        </p:blipFill>
        <p:spPr>
          <a:xfrm>
            <a:off x="6300250" y="1255875"/>
            <a:ext cx="2629625" cy="1477375"/>
          </a:xfrm>
          <a:prstGeom prst="rect">
            <a:avLst/>
          </a:prstGeom>
          <a:noFill/>
          <a:ln cap="flat" cmpd="sng" w="9525">
            <a:solidFill>
              <a:srgbClr val="000000"/>
            </a:solidFill>
            <a:prstDash val="solid"/>
            <a:round/>
            <a:headEnd len="sm" w="sm" type="none"/>
            <a:tailEnd len="sm" w="sm" type="none"/>
          </a:ln>
        </p:spPr>
      </p:pic>
      <p:sp>
        <p:nvSpPr>
          <p:cNvPr id="280" name="Google Shape;280;p38"/>
          <p:cNvSpPr txBox="1"/>
          <p:nvPr/>
        </p:nvSpPr>
        <p:spPr>
          <a:xfrm>
            <a:off x="8183425" y="2408650"/>
            <a:ext cx="666600" cy="32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NEW</a:t>
            </a:r>
            <a:endParaRPr/>
          </a:p>
        </p:txBody>
      </p:sp>
      <p:sp>
        <p:nvSpPr>
          <p:cNvPr id="281" name="Google Shape;281;p38"/>
          <p:cNvSpPr txBox="1"/>
          <p:nvPr/>
        </p:nvSpPr>
        <p:spPr>
          <a:xfrm>
            <a:off x="189250" y="1161400"/>
            <a:ext cx="6111000" cy="345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chemeClr val="dk1"/>
                </a:solidFill>
              </a:rPr>
              <a:t>Design Complexity &amp; Iteration:</a:t>
            </a:r>
            <a:endParaRPr b="1" sz="1800">
              <a:solidFill>
                <a:schemeClr val="dk1"/>
              </a:solidFill>
            </a:endParaRPr>
          </a:p>
          <a:p>
            <a:pPr indent="-342900" lvl="0" marL="457200" rtl="0" algn="l">
              <a:lnSpc>
                <a:spcPct val="100000"/>
              </a:lnSpc>
              <a:spcBef>
                <a:spcPts val="1200"/>
              </a:spcBef>
              <a:spcAft>
                <a:spcPts val="0"/>
              </a:spcAft>
              <a:buClr>
                <a:schemeClr val="dk1"/>
              </a:buClr>
              <a:buSzPts val="1800"/>
              <a:buChar char="●"/>
            </a:pPr>
            <a:r>
              <a:rPr lang="en" sz="1800">
                <a:solidFill>
                  <a:schemeClr val="dk1"/>
                </a:solidFill>
              </a:rPr>
              <a:t>Realization of design complexity during fabrication</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Necessity for iterative redesign of components</a:t>
            </a:r>
            <a:endParaRPr sz="18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b="1" lang="en" sz="1800">
                <a:solidFill>
                  <a:schemeClr val="dk1"/>
                </a:solidFill>
              </a:rPr>
              <a:t>Manufacturing &amp; Assembly Issues:</a:t>
            </a:r>
            <a:endParaRPr b="1" sz="1800">
              <a:solidFill>
                <a:schemeClr val="dk1"/>
              </a:solidFill>
            </a:endParaRPr>
          </a:p>
          <a:p>
            <a:pPr indent="-342900" lvl="0" marL="457200" rtl="0" algn="l">
              <a:lnSpc>
                <a:spcPct val="100000"/>
              </a:lnSpc>
              <a:spcBef>
                <a:spcPts val="1200"/>
              </a:spcBef>
              <a:spcAft>
                <a:spcPts val="0"/>
              </a:spcAft>
              <a:buClr>
                <a:schemeClr val="dk1"/>
              </a:buClr>
              <a:buSzPts val="1800"/>
              <a:buChar char="●"/>
            </a:pPr>
            <a:r>
              <a:rPr lang="en" sz="1800">
                <a:solidFill>
                  <a:schemeClr val="dk1"/>
                </a:solidFill>
              </a:rPr>
              <a:t>Tolerance issues with threading PLA and heat-set inserts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Importance of infill percentage for 3D-printed part strength</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Impact of print orientation on dimensional accuracy</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Clearance problems with press-fit fasteners, requiring base redesign</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Logistical Challenges Faced</a:t>
            </a:r>
            <a:endParaRPr b="1" sz="3600">
              <a:solidFill>
                <a:schemeClr val="lt1"/>
              </a:solidFill>
              <a:latin typeface="Montserrat"/>
              <a:ea typeface="Montserrat"/>
              <a:cs typeface="Montserrat"/>
              <a:sym typeface="Montserrat"/>
            </a:endParaRPr>
          </a:p>
        </p:txBody>
      </p:sp>
      <p:sp>
        <p:nvSpPr>
          <p:cNvPr id="287" name="Google Shape;287;p39"/>
          <p:cNvSpPr txBox="1"/>
          <p:nvPr>
            <p:ph idx="12" type="sldNum"/>
          </p:nvPr>
        </p:nvSpPr>
        <p:spPr>
          <a:xfrm>
            <a:off x="8472458" y="48119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9"/>
          <p:cNvSpPr txBox="1"/>
          <p:nvPr/>
        </p:nvSpPr>
        <p:spPr>
          <a:xfrm>
            <a:off x="139675" y="1195750"/>
            <a:ext cx="6382800" cy="361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b="1" lang="en" sz="1700">
                <a:solidFill>
                  <a:schemeClr val="dk1"/>
                </a:solidFill>
              </a:rPr>
              <a:t>Motor Control Challenges:</a:t>
            </a:r>
            <a:endParaRPr b="1"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n" sz="1700">
                <a:solidFill>
                  <a:schemeClr val="dk1"/>
                </a:solidFill>
              </a:rPr>
              <a:t>Difficulties with Arduino to CAN Bus connection.</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Limited C language expertise leading to control delays.</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Successful individual motor testing via R-link and upper computer</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Goal to continue to troubleshoot the Arduino to CAN connection</a:t>
            </a:r>
            <a:endParaRPr sz="17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b="1" lang="en" sz="1700">
                <a:solidFill>
                  <a:schemeClr val="dk1"/>
                </a:solidFill>
              </a:rPr>
              <a:t>Budgeting &amp; Outsourcing:</a:t>
            </a:r>
            <a:endParaRPr b="1"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n" sz="1700">
                <a:solidFill>
                  <a:schemeClr val="dk1"/>
                </a:solidFill>
              </a:rPr>
              <a:t>Unexpected tariff fees impacting project budget. (500$)</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Cancel further foreign orders</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Successful acquisition of components through LANL sponsorship</a:t>
            </a:r>
            <a:endParaRPr sz="1700">
              <a:solidFill>
                <a:schemeClr val="dk1"/>
              </a:solidFill>
            </a:endParaRPr>
          </a:p>
          <a:p>
            <a:pPr indent="0" lvl="0" marL="457200" rtl="0" algn="l">
              <a:lnSpc>
                <a:spcPct val="100000"/>
              </a:lnSpc>
              <a:spcBef>
                <a:spcPts val="1200"/>
              </a:spcBef>
              <a:spcAft>
                <a:spcPts val="1200"/>
              </a:spcAft>
              <a:buNone/>
            </a:pPr>
            <a:r>
              <a:t/>
            </a:r>
            <a:endParaRPr sz="1800">
              <a:solidFill>
                <a:schemeClr val="dk2"/>
              </a:solidFill>
            </a:endParaRPr>
          </a:p>
        </p:txBody>
      </p:sp>
      <p:pic>
        <p:nvPicPr>
          <p:cNvPr id="289" name="Google Shape;289;p39"/>
          <p:cNvPicPr preferRelativeResize="0"/>
          <p:nvPr/>
        </p:nvPicPr>
        <p:blipFill rotWithShape="1">
          <a:blip r:embed="rId3">
            <a:alphaModFix/>
          </a:blip>
          <a:srcRect b="12832" l="25776" r="23038" t="18800"/>
          <a:stretch/>
        </p:blipFill>
        <p:spPr>
          <a:xfrm rot="5400000">
            <a:off x="6936750" y="773449"/>
            <a:ext cx="1429626" cy="2545754"/>
          </a:xfrm>
          <a:prstGeom prst="rect">
            <a:avLst/>
          </a:prstGeom>
          <a:noFill/>
          <a:ln>
            <a:noFill/>
          </a:ln>
        </p:spPr>
      </p:pic>
      <p:pic>
        <p:nvPicPr>
          <p:cNvPr id="290" name="Google Shape;290;p39"/>
          <p:cNvPicPr preferRelativeResize="0"/>
          <p:nvPr/>
        </p:nvPicPr>
        <p:blipFill rotWithShape="1">
          <a:blip r:embed="rId4">
            <a:alphaModFix/>
          </a:blip>
          <a:srcRect b="19931" l="13154" r="7744" t="25566"/>
          <a:stretch/>
        </p:blipFill>
        <p:spPr>
          <a:xfrm>
            <a:off x="6585863" y="2853851"/>
            <a:ext cx="2131398" cy="1958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Embodiment Design Checklist</a:t>
            </a:r>
            <a:endParaRPr b="1" sz="3600">
              <a:solidFill>
                <a:schemeClr val="lt1"/>
              </a:solidFill>
              <a:latin typeface="Montserrat"/>
              <a:ea typeface="Montserrat"/>
              <a:cs typeface="Montserrat"/>
              <a:sym typeface="Montserrat"/>
            </a:endParaRPr>
          </a:p>
        </p:txBody>
      </p:sp>
      <p:sp>
        <p:nvSpPr>
          <p:cNvPr id="296" name="Google Shape;29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40"/>
          <p:cNvPicPr preferRelativeResize="0"/>
          <p:nvPr/>
        </p:nvPicPr>
        <p:blipFill rotWithShape="1">
          <a:blip r:embed="rId3">
            <a:alphaModFix/>
          </a:blip>
          <a:srcRect b="42489" l="0" r="0" t="6399"/>
          <a:stretch/>
        </p:blipFill>
        <p:spPr>
          <a:xfrm>
            <a:off x="203988" y="1102825"/>
            <a:ext cx="8736024" cy="3613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2440">
                <a:solidFill>
                  <a:schemeClr val="lt1"/>
                </a:solidFill>
                <a:latin typeface="Montserrat"/>
                <a:ea typeface="Montserrat"/>
                <a:cs typeface="Montserrat"/>
                <a:sym typeface="Montserrat"/>
              </a:rPr>
              <a:t>Failure Modes, Effects, and Criticality Analysis (FMECA)</a:t>
            </a:r>
            <a:endParaRPr b="1" sz="2440">
              <a:solidFill>
                <a:schemeClr val="lt1"/>
              </a:solidFill>
              <a:latin typeface="Montserrat"/>
              <a:ea typeface="Montserrat"/>
              <a:cs typeface="Montserrat"/>
              <a:sym typeface="Montserrat"/>
            </a:endParaRPr>
          </a:p>
        </p:txBody>
      </p:sp>
      <p:sp>
        <p:nvSpPr>
          <p:cNvPr id="303" name="Google Shape;30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41"/>
          <p:cNvPicPr preferRelativeResize="0"/>
          <p:nvPr/>
        </p:nvPicPr>
        <p:blipFill rotWithShape="1">
          <a:blip r:embed="rId3">
            <a:alphaModFix/>
          </a:blip>
          <a:srcRect b="0" l="0" r="0" t="0"/>
          <a:stretch/>
        </p:blipFill>
        <p:spPr>
          <a:xfrm>
            <a:off x="116125" y="1285350"/>
            <a:ext cx="8911751" cy="3176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100">
                <a:solidFill>
                  <a:schemeClr val="lt1"/>
                </a:solidFill>
                <a:latin typeface="Montserrat"/>
                <a:ea typeface="Montserrat"/>
                <a:cs typeface="Montserrat"/>
                <a:sym typeface="Montserrat"/>
              </a:rPr>
              <a:t>Problem Identification</a:t>
            </a:r>
            <a:endParaRPr b="1" sz="4100">
              <a:solidFill>
                <a:schemeClr val="lt1"/>
              </a:solidFill>
              <a:latin typeface="Montserrat"/>
              <a:ea typeface="Montserrat"/>
              <a:cs typeface="Montserrat"/>
              <a:sym typeface="Montserrat"/>
            </a:endParaRPr>
          </a:p>
        </p:txBody>
      </p:sp>
      <p:sp>
        <p:nvSpPr>
          <p:cNvPr id="73" name="Google Shape;73;p15"/>
          <p:cNvSpPr txBox="1"/>
          <p:nvPr/>
        </p:nvSpPr>
        <p:spPr>
          <a:xfrm>
            <a:off x="185275" y="1067625"/>
            <a:ext cx="5325600" cy="3321900"/>
          </a:xfrm>
          <a:prstGeom prst="rect">
            <a:avLst/>
          </a:prstGeom>
          <a:noFill/>
          <a:ln>
            <a:noFill/>
          </a:ln>
        </p:spPr>
        <p:txBody>
          <a:bodyPr anchorCtr="0" anchor="t" bIns="91425" lIns="91425" spcFirstLastPara="1" rIns="91425" wrap="square" tIns="91425">
            <a:noAutofit/>
          </a:bodyPr>
          <a:lstStyle/>
          <a:p>
            <a:pPr indent="457200" lvl="0" marL="0" rtl="0" algn="l">
              <a:lnSpc>
                <a:spcPct val="100000"/>
              </a:lnSpc>
              <a:spcBef>
                <a:spcPts val="1200"/>
              </a:spcBef>
              <a:spcAft>
                <a:spcPts val="0"/>
              </a:spcAft>
              <a:buNone/>
            </a:pPr>
            <a:r>
              <a:rPr b="1" lang="en" sz="1700">
                <a:solidFill>
                  <a:schemeClr val="dk1"/>
                </a:solidFill>
              </a:rPr>
              <a:t>Location:</a:t>
            </a:r>
            <a:r>
              <a:rPr lang="en" sz="1700">
                <a:solidFill>
                  <a:schemeClr val="dk1"/>
                </a:solidFill>
              </a:rPr>
              <a:t> Hanford Site, Washington State</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Background:</a:t>
            </a:r>
            <a:r>
              <a:rPr lang="en" sz="1700">
                <a:solidFill>
                  <a:schemeClr val="dk1"/>
                </a:solidFill>
              </a:rPr>
              <a:t> 45+ years of plutonium production has led to 56 million gallons of hazardous and radioactive waste stored at the Hanford Site.</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Problem:</a:t>
            </a:r>
            <a:r>
              <a:rPr lang="en" sz="1700">
                <a:solidFill>
                  <a:schemeClr val="dk1"/>
                </a:solidFill>
              </a:rPr>
              <a:t> Original tanks designed for 25 years; most now exceed this, with approximately 68 tanks in critical condition.</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Risk: </a:t>
            </a:r>
            <a:r>
              <a:rPr lang="en" sz="1700">
                <a:solidFill>
                  <a:schemeClr val="dk1"/>
                </a:solidFill>
              </a:rPr>
              <a:t>High environmental and health risks due to tank deterioration, posing a growing threat to surrounding areas.</a:t>
            </a:r>
            <a:endParaRPr sz="1700">
              <a:solidFill>
                <a:schemeClr val="dk1"/>
              </a:solidFill>
            </a:endParaRPr>
          </a:p>
          <a:p>
            <a:pPr indent="0" lvl="0" marL="0" rtl="0" algn="l">
              <a:lnSpc>
                <a:spcPct val="100000"/>
              </a:lnSpc>
              <a:spcBef>
                <a:spcPts val="1200"/>
              </a:spcBef>
              <a:spcAft>
                <a:spcPts val="0"/>
              </a:spcAft>
              <a:buNone/>
            </a:pPr>
            <a:r>
              <a:t/>
            </a:r>
            <a:endParaRPr sz="1500">
              <a:solidFill>
                <a:schemeClr val="dk1"/>
              </a:solidFill>
            </a:endParaRPr>
          </a:p>
        </p:txBody>
      </p:sp>
      <p:pic>
        <p:nvPicPr>
          <p:cNvPr id="74" name="Google Shape;74;p15"/>
          <p:cNvPicPr preferRelativeResize="0"/>
          <p:nvPr/>
        </p:nvPicPr>
        <p:blipFill>
          <a:blip r:embed="rId3">
            <a:alphaModFix/>
          </a:blip>
          <a:stretch>
            <a:fillRect/>
          </a:stretch>
        </p:blipFill>
        <p:spPr>
          <a:xfrm>
            <a:off x="6033831" y="3008563"/>
            <a:ext cx="2522019" cy="1670025"/>
          </a:xfrm>
          <a:prstGeom prst="rect">
            <a:avLst/>
          </a:prstGeom>
          <a:noFill/>
          <a:ln>
            <a:noFill/>
          </a:ln>
        </p:spPr>
      </p:pic>
      <p:pic>
        <p:nvPicPr>
          <p:cNvPr id="75" name="Google Shape;75;p15"/>
          <p:cNvPicPr preferRelativeResize="0"/>
          <p:nvPr/>
        </p:nvPicPr>
        <p:blipFill>
          <a:blip r:embed="rId4">
            <a:alphaModFix/>
          </a:blip>
          <a:stretch>
            <a:fillRect/>
          </a:stretch>
        </p:blipFill>
        <p:spPr>
          <a:xfrm>
            <a:off x="5659823" y="1067625"/>
            <a:ext cx="3172952" cy="1895125"/>
          </a:xfrm>
          <a:prstGeom prst="rect">
            <a:avLst/>
          </a:prstGeom>
          <a:noFill/>
          <a:ln>
            <a:noFill/>
          </a:ln>
        </p:spPr>
      </p:pic>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2440">
                <a:solidFill>
                  <a:schemeClr val="lt1"/>
                </a:solidFill>
                <a:latin typeface="Montserrat"/>
                <a:ea typeface="Montserrat"/>
                <a:cs typeface="Montserrat"/>
                <a:sym typeface="Montserrat"/>
              </a:rPr>
              <a:t>Failure Modes, Effects, and Criticality Analysis (FMECA)</a:t>
            </a:r>
            <a:endParaRPr b="1" sz="2440">
              <a:solidFill>
                <a:schemeClr val="lt1"/>
              </a:solidFill>
              <a:latin typeface="Montserrat"/>
              <a:ea typeface="Montserrat"/>
              <a:cs typeface="Montserrat"/>
              <a:sym typeface="Montserrat"/>
            </a:endParaRPr>
          </a:p>
        </p:txBody>
      </p:sp>
      <p:sp>
        <p:nvSpPr>
          <p:cNvPr id="310" name="Google Shape;31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1" name="Google Shape;311;p42"/>
          <p:cNvPicPr preferRelativeResize="0"/>
          <p:nvPr/>
        </p:nvPicPr>
        <p:blipFill rotWithShape="1">
          <a:blip r:embed="rId3">
            <a:alphaModFix/>
          </a:blip>
          <a:srcRect b="0" l="0" r="0" t="18580"/>
          <a:stretch/>
        </p:blipFill>
        <p:spPr>
          <a:xfrm>
            <a:off x="163800" y="1579300"/>
            <a:ext cx="8762500" cy="2475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Fault Tree Analysis (FTA)</a:t>
            </a:r>
            <a:endParaRPr b="1" sz="3600">
              <a:solidFill>
                <a:schemeClr val="lt1"/>
              </a:solidFill>
              <a:latin typeface="Montserrat"/>
              <a:ea typeface="Montserrat"/>
              <a:cs typeface="Montserrat"/>
              <a:sym typeface="Montserrat"/>
            </a:endParaRPr>
          </a:p>
        </p:txBody>
      </p:sp>
      <p:sp>
        <p:nvSpPr>
          <p:cNvPr id="317" name="Google Shape;31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p43"/>
          <p:cNvPicPr preferRelativeResize="0"/>
          <p:nvPr/>
        </p:nvPicPr>
        <p:blipFill>
          <a:blip r:embed="rId3">
            <a:alphaModFix/>
          </a:blip>
          <a:stretch>
            <a:fillRect/>
          </a:stretch>
        </p:blipFill>
        <p:spPr>
          <a:xfrm>
            <a:off x="887813" y="1361988"/>
            <a:ext cx="7368365" cy="3355337"/>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MEEN 401/402 Budget</a:t>
            </a:r>
            <a:endParaRPr b="1" sz="3600">
              <a:solidFill>
                <a:schemeClr val="lt1"/>
              </a:solidFill>
              <a:latin typeface="Montserrat"/>
              <a:ea typeface="Montserrat"/>
              <a:cs typeface="Montserrat"/>
              <a:sym typeface="Montserrat"/>
            </a:endParaRPr>
          </a:p>
        </p:txBody>
      </p:sp>
      <p:sp>
        <p:nvSpPr>
          <p:cNvPr id="324" name="Google Shape;32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5" name="Google Shape;325;p44"/>
          <p:cNvPicPr preferRelativeResize="0"/>
          <p:nvPr/>
        </p:nvPicPr>
        <p:blipFill>
          <a:blip r:embed="rId3">
            <a:alphaModFix/>
          </a:blip>
          <a:stretch>
            <a:fillRect/>
          </a:stretch>
        </p:blipFill>
        <p:spPr>
          <a:xfrm>
            <a:off x="1070950" y="945500"/>
            <a:ext cx="7002099" cy="4166124"/>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5"/>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331" name="Google Shape;331;p45"/>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45"/>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333" name="Google Shape;333;p45"/>
          <p:cNvSpPr txBox="1"/>
          <p:nvPr/>
        </p:nvSpPr>
        <p:spPr>
          <a:xfrm>
            <a:off x="393450" y="312475"/>
            <a:ext cx="83571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Montserrat"/>
                <a:ea typeface="Montserrat"/>
                <a:cs typeface="Montserrat"/>
                <a:sym typeface="Montserrat"/>
              </a:rPr>
              <a:t>Balance of Semester Plan</a:t>
            </a:r>
            <a:endParaRPr b="1" sz="3600">
              <a:solidFill>
                <a:schemeClr val="lt1"/>
              </a:solidFill>
              <a:latin typeface="Montserrat"/>
              <a:ea typeface="Montserrat"/>
              <a:cs typeface="Montserrat"/>
              <a:sym typeface="Montserrat"/>
            </a:endParaRPr>
          </a:p>
        </p:txBody>
      </p:sp>
      <p:sp>
        <p:nvSpPr>
          <p:cNvPr id="334" name="Google Shape;334;p45"/>
          <p:cNvSpPr txBox="1"/>
          <p:nvPr/>
        </p:nvSpPr>
        <p:spPr>
          <a:xfrm>
            <a:off x="385525" y="1383250"/>
            <a:ext cx="6003900" cy="3210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Expected Deliverables</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Remainder of Embodiment Design</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Timeline for Validation</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Future Concerns and Mitigation Plan</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
        <p:nvSpPr>
          <p:cNvPr id="335" name="Google Shape;33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Expected Deliverables</a:t>
            </a:r>
            <a:endParaRPr b="1" sz="3600">
              <a:solidFill>
                <a:schemeClr val="lt1"/>
              </a:solidFill>
              <a:latin typeface="Montserrat"/>
              <a:ea typeface="Montserrat"/>
              <a:cs typeface="Montserrat"/>
              <a:sym typeface="Montserrat"/>
            </a:endParaRPr>
          </a:p>
        </p:txBody>
      </p:sp>
      <p:sp>
        <p:nvSpPr>
          <p:cNvPr id="341" name="Google Shape;34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46"/>
          <p:cNvSpPr txBox="1"/>
          <p:nvPr/>
        </p:nvSpPr>
        <p:spPr>
          <a:xfrm>
            <a:off x="526800" y="1314897"/>
            <a:ext cx="8090400" cy="25137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 sz="2100">
                <a:solidFill>
                  <a:schemeClr val="dk1"/>
                </a:solidFill>
              </a:rPr>
              <a:t>Fully assembled 5 DOF robotic arm prototype</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SolidWorks CAD model of fully assembled 5 DOF robotic arm</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Base and J1-J5 individual SolidWorks CAD assemblies and engineering drawings</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Circuit block diagram of 5 DOF motor electrical design</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Assembly Instruction Manual</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Final Report outlining work performed in MEEN 402 </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Final Presentation outlining work performed in MEEN 402 </a:t>
            </a:r>
            <a:endParaRPr sz="2100">
              <a:solidFill>
                <a:schemeClr val="dk1"/>
              </a:solidFill>
            </a:endParaRPr>
          </a:p>
          <a:p>
            <a:pPr indent="0" lvl="0" marL="0" rtl="0" algn="l">
              <a:spcBef>
                <a:spcPts val="0"/>
              </a:spcBef>
              <a:spcAft>
                <a:spcPts val="0"/>
              </a:spcAft>
              <a:buNone/>
            </a:pPr>
            <a:r>
              <a:t/>
            </a:r>
            <a:endParaRPr sz="2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2840">
                <a:solidFill>
                  <a:schemeClr val="lt1"/>
                </a:solidFill>
                <a:latin typeface="Montserrat"/>
                <a:ea typeface="Montserrat"/>
                <a:cs typeface="Montserrat"/>
                <a:sym typeface="Montserrat"/>
              </a:rPr>
              <a:t>Fully Assembled 5DOF Robotic Arm Prototype</a:t>
            </a:r>
            <a:endParaRPr b="1" sz="2840">
              <a:solidFill>
                <a:schemeClr val="lt1"/>
              </a:solidFill>
              <a:latin typeface="Montserrat"/>
              <a:ea typeface="Montserrat"/>
              <a:cs typeface="Montserrat"/>
              <a:sym typeface="Montserrat"/>
            </a:endParaRPr>
          </a:p>
        </p:txBody>
      </p:sp>
      <p:sp>
        <p:nvSpPr>
          <p:cNvPr id="348" name="Google Shape;34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47"/>
          <p:cNvSpPr txBox="1"/>
          <p:nvPr/>
        </p:nvSpPr>
        <p:spPr>
          <a:xfrm>
            <a:off x="384800" y="1388675"/>
            <a:ext cx="4835700" cy="31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Overview</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Fully assembled 5-degree-of-freedom robotic arm designed for speed</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Built with 3D-printed linkages and CubeMars brushless DC motors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 sz="1800">
                <a:solidFill>
                  <a:schemeClr val="dk1"/>
                </a:solidFill>
              </a:rPr>
              <a:t>Progress</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J1 and J2 linkages have been 3D printed</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Heat set inserts have been soldered into the J1</a:t>
            </a:r>
            <a:endParaRPr sz="1800">
              <a:solidFill>
                <a:schemeClr val="dk1"/>
              </a:solidFill>
            </a:endParaRPr>
          </a:p>
          <a:p>
            <a:pPr indent="0" lvl="0" marL="0" rtl="0" algn="l">
              <a:spcBef>
                <a:spcPts val="0"/>
              </a:spcBef>
              <a:spcAft>
                <a:spcPts val="0"/>
              </a:spcAft>
              <a:buNone/>
            </a:pPr>
            <a:r>
              <a:t/>
            </a:r>
            <a:endParaRPr b="1" sz="1800">
              <a:solidFill>
                <a:schemeClr val="dk1"/>
              </a:solidFill>
            </a:endParaRPr>
          </a:p>
        </p:txBody>
      </p:sp>
      <p:pic>
        <p:nvPicPr>
          <p:cNvPr id="350" name="Google Shape;350;p47" title="IMG_9082.HEIC"/>
          <p:cNvPicPr preferRelativeResize="0"/>
          <p:nvPr/>
        </p:nvPicPr>
        <p:blipFill>
          <a:blip r:embed="rId3">
            <a:alphaModFix/>
          </a:blip>
          <a:stretch>
            <a:fillRect/>
          </a:stretch>
        </p:blipFill>
        <p:spPr>
          <a:xfrm>
            <a:off x="5324337" y="1057388"/>
            <a:ext cx="3044275" cy="383328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990"/>
              <a:buFont typeface="Arial"/>
              <a:buNone/>
            </a:pPr>
            <a:r>
              <a:rPr b="1" lang="en" sz="3140">
                <a:solidFill>
                  <a:schemeClr val="lt1"/>
                </a:solidFill>
                <a:latin typeface="Montserrat"/>
                <a:ea typeface="Montserrat"/>
                <a:cs typeface="Montserrat"/>
                <a:sym typeface="Montserrat"/>
              </a:rPr>
              <a:t>Solidworks CAD Model of Assembled Arm</a:t>
            </a:r>
            <a:endParaRPr b="1" sz="3140">
              <a:solidFill>
                <a:schemeClr val="lt1"/>
              </a:solidFill>
              <a:latin typeface="Montserrat"/>
              <a:ea typeface="Montserrat"/>
              <a:cs typeface="Montserrat"/>
              <a:sym typeface="Montserrat"/>
            </a:endParaRPr>
          </a:p>
        </p:txBody>
      </p:sp>
      <p:sp>
        <p:nvSpPr>
          <p:cNvPr id="356" name="Google Shape;35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48"/>
          <p:cNvSpPr txBox="1"/>
          <p:nvPr/>
        </p:nvSpPr>
        <p:spPr>
          <a:xfrm>
            <a:off x="190500" y="1079875"/>
            <a:ext cx="4680600" cy="3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Overview</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Represents a fully assembled 5-degree-of-freedom robotic arm</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Designed with realistic motion constraints and precise tolerancing for assembly</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 sz="1800">
                <a:solidFill>
                  <a:schemeClr val="dk1"/>
                </a:solidFill>
              </a:rPr>
              <a:t>Progress</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Continually changing as the team assembles each joint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design is evolving as manufacturing challenges are </a:t>
            </a:r>
            <a:r>
              <a:rPr lang="en" sz="1800">
                <a:solidFill>
                  <a:schemeClr val="dk1"/>
                </a:solidFill>
              </a:rPr>
              <a:t>discovered</a:t>
            </a:r>
            <a:endParaRPr sz="1800">
              <a:solidFill>
                <a:schemeClr val="dk1"/>
              </a:solidFill>
            </a:endParaRPr>
          </a:p>
          <a:p>
            <a:pPr indent="0" lvl="0" marL="0" rtl="0" algn="l">
              <a:spcBef>
                <a:spcPts val="0"/>
              </a:spcBef>
              <a:spcAft>
                <a:spcPts val="0"/>
              </a:spcAft>
              <a:buNone/>
            </a:pPr>
            <a:r>
              <a:t/>
            </a:r>
            <a:endParaRPr b="1" sz="1800">
              <a:solidFill>
                <a:schemeClr val="dk1"/>
              </a:solidFill>
            </a:endParaRPr>
          </a:p>
        </p:txBody>
      </p:sp>
      <p:pic>
        <p:nvPicPr>
          <p:cNvPr id="358" name="Google Shape;358;p48"/>
          <p:cNvPicPr preferRelativeResize="0"/>
          <p:nvPr/>
        </p:nvPicPr>
        <p:blipFill>
          <a:blip r:embed="rId3">
            <a:alphaModFix/>
          </a:blip>
          <a:stretch>
            <a:fillRect/>
          </a:stretch>
        </p:blipFill>
        <p:spPr>
          <a:xfrm>
            <a:off x="5213875" y="1132868"/>
            <a:ext cx="3258575" cy="3497007"/>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b="1" lang="en" sz="3600">
                <a:solidFill>
                  <a:schemeClr val="lt1"/>
                </a:solidFill>
                <a:latin typeface="Montserrat"/>
                <a:ea typeface="Montserrat"/>
                <a:cs typeface="Montserrat"/>
                <a:sym typeface="Montserrat"/>
              </a:rPr>
              <a:t>Base and J1-J5 Individual Solidworks CAD</a:t>
            </a:r>
            <a:endParaRPr b="1" sz="3600">
              <a:solidFill>
                <a:schemeClr val="lt1"/>
              </a:solidFill>
              <a:latin typeface="Montserrat"/>
              <a:ea typeface="Montserrat"/>
              <a:cs typeface="Montserrat"/>
              <a:sym typeface="Montserrat"/>
            </a:endParaRPr>
          </a:p>
        </p:txBody>
      </p:sp>
      <p:sp>
        <p:nvSpPr>
          <p:cNvPr id="364" name="Google Shape;36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Circuit Block Diagram</a:t>
            </a:r>
            <a:endParaRPr b="1" sz="3600">
              <a:solidFill>
                <a:schemeClr val="lt1"/>
              </a:solidFill>
              <a:latin typeface="Montserrat"/>
              <a:ea typeface="Montserrat"/>
              <a:cs typeface="Montserrat"/>
              <a:sym typeface="Montserrat"/>
            </a:endParaRPr>
          </a:p>
        </p:txBody>
      </p:sp>
      <p:sp>
        <p:nvSpPr>
          <p:cNvPr id="370" name="Google Shape;37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50"/>
          <p:cNvSpPr txBox="1"/>
          <p:nvPr/>
        </p:nvSpPr>
        <p:spPr>
          <a:xfrm>
            <a:off x="531600" y="1314925"/>
            <a:ext cx="4040400" cy="3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Overview</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Illustrates the electrical architecture for powering, controlling, and coordinating the arm’s movement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Ensures reliable communication between the microcontroller, motor drivers, and power supply</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 sz="1800">
                <a:solidFill>
                  <a:schemeClr val="dk1"/>
                </a:solidFill>
              </a:rPr>
              <a:t>Progress</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Complete</a:t>
            </a:r>
            <a:endParaRPr sz="1800">
              <a:solidFill>
                <a:schemeClr val="dk1"/>
              </a:solidFill>
            </a:endParaRPr>
          </a:p>
        </p:txBody>
      </p:sp>
      <p:pic>
        <p:nvPicPr>
          <p:cNvPr id="372" name="Google Shape;372;p50"/>
          <p:cNvPicPr preferRelativeResize="0"/>
          <p:nvPr/>
        </p:nvPicPr>
        <p:blipFill rotWithShape="1">
          <a:blip r:embed="rId3">
            <a:alphaModFix/>
          </a:blip>
          <a:srcRect b="45902" l="0" r="0" t="0"/>
          <a:stretch/>
        </p:blipFill>
        <p:spPr>
          <a:xfrm>
            <a:off x="4770878" y="1463723"/>
            <a:ext cx="4040400" cy="2825989"/>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Assembly Instruction Manual</a:t>
            </a:r>
            <a:endParaRPr b="1" sz="3600">
              <a:solidFill>
                <a:schemeClr val="lt1"/>
              </a:solidFill>
              <a:latin typeface="Montserrat"/>
              <a:ea typeface="Montserrat"/>
              <a:cs typeface="Montserrat"/>
              <a:sym typeface="Montserrat"/>
            </a:endParaRPr>
          </a:p>
        </p:txBody>
      </p:sp>
      <p:sp>
        <p:nvSpPr>
          <p:cNvPr id="378" name="Google Shape;37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51"/>
          <p:cNvSpPr txBox="1"/>
          <p:nvPr/>
        </p:nvSpPr>
        <p:spPr>
          <a:xfrm>
            <a:off x="350400" y="1531225"/>
            <a:ext cx="3606600" cy="3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80" name="Google Shape;380;p51"/>
          <p:cNvSpPr txBox="1"/>
          <p:nvPr/>
        </p:nvSpPr>
        <p:spPr>
          <a:xfrm>
            <a:off x="531600" y="1214900"/>
            <a:ext cx="4040400" cy="3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Overview</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assembly instruction manual provides a step-by-step guide for constructing the 5-DOF robotic arm</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Ensures accurate assembly and optimal performance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 sz="1800">
                <a:solidFill>
                  <a:schemeClr val="dk1"/>
                </a:solidFill>
              </a:rPr>
              <a:t>Progress</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Assembly instructions for the base and J1</a:t>
            </a:r>
            <a:endParaRPr sz="1800">
              <a:solidFill>
                <a:schemeClr val="dk1"/>
              </a:solidFill>
            </a:endParaRPr>
          </a:p>
        </p:txBody>
      </p:sp>
      <p:pic>
        <p:nvPicPr>
          <p:cNvPr id="381" name="Google Shape;381;p51"/>
          <p:cNvPicPr preferRelativeResize="0"/>
          <p:nvPr/>
        </p:nvPicPr>
        <p:blipFill>
          <a:blip r:embed="rId3">
            <a:alphaModFix/>
          </a:blip>
          <a:stretch>
            <a:fillRect/>
          </a:stretch>
        </p:blipFill>
        <p:spPr>
          <a:xfrm>
            <a:off x="4770875" y="1214888"/>
            <a:ext cx="4068325" cy="33236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82" name="Google Shape;82;p16"/>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6"/>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84" name="Google Shape;84;p16"/>
          <p:cNvSpPr txBox="1"/>
          <p:nvPr/>
        </p:nvSpPr>
        <p:spPr>
          <a:xfrm>
            <a:off x="2885100" y="119100"/>
            <a:ext cx="33738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Problem </a:t>
            </a:r>
            <a:endParaRPr b="1" sz="4500">
              <a:solidFill>
                <a:schemeClr val="lt1"/>
              </a:solidFill>
              <a:latin typeface="Montserrat"/>
              <a:ea typeface="Montserrat"/>
              <a:cs typeface="Montserrat"/>
              <a:sym typeface="Montserrat"/>
            </a:endParaRPr>
          </a:p>
        </p:txBody>
      </p:sp>
      <p:sp>
        <p:nvSpPr>
          <p:cNvPr id="85" name="Google Shape;85;p16"/>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  Solution Neutral Problem Statement</a:t>
            </a:r>
            <a:endParaRPr sz="2400">
              <a:solidFill>
                <a:schemeClr val="dk1"/>
              </a:solidFill>
            </a:endParaRPr>
          </a:p>
          <a:p>
            <a:pPr indent="0" lvl="0" marL="0" rtl="0" algn="l">
              <a:spcBef>
                <a:spcPts val="0"/>
              </a:spcBef>
              <a:spcAft>
                <a:spcPts val="0"/>
              </a:spcAft>
              <a:buNone/>
            </a:pPr>
            <a:r>
              <a:rPr lang="en" sz="2400">
                <a:solidFill>
                  <a:schemeClr val="dk1"/>
                </a:solidFill>
              </a:rPr>
              <a:t>II. Mission Statement</a:t>
            </a:r>
            <a:endParaRPr sz="2400">
              <a:solidFill>
                <a:schemeClr val="dk1"/>
              </a:solidFill>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Final Report and Presentation</a:t>
            </a:r>
            <a:endParaRPr b="1" sz="3600">
              <a:solidFill>
                <a:schemeClr val="lt1"/>
              </a:solidFill>
              <a:latin typeface="Montserrat"/>
              <a:ea typeface="Montserrat"/>
              <a:cs typeface="Montserrat"/>
              <a:sym typeface="Montserrat"/>
            </a:endParaRPr>
          </a:p>
        </p:txBody>
      </p:sp>
      <p:sp>
        <p:nvSpPr>
          <p:cNvPr id="387" name="Google Shape;387;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52"/>
          <p:cNvSpPr txBox="1"/>
          <p:nvPr/>
        </p:nvSpPr>
        <p:spPr>
          <a:xfrm>
            <a:off x="531600" y="1297650"/>
            <a:ext cx="4040400" cy="3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Overview</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Discusses the final system design, operation, and validation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Intended for an audience unfamiliar with the project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Provides a narrative explanation of the project and the steps taken to complete it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 sz="1800">
                <a:solidFill>
                  <a:schemeClr val="dk1"/>
                </a:solidFill>
              </a:rPr>
              <a:t>Progress</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Midterm report complete</a:t>
            </a:r>
            <a:endParaRPr sz="1800">
              <a:solidFill>
                <a:schemeClr val="dk1"/>
              </a:solidFill>
            </a:endParaRPr>
          </a:p>
        </p:txBody>
      </p:sp>
      <p:pic>
        <p:nvPicPr>
          <p:cNvPr id="389" name="Google Shape;389;p52"/>
          <p:cNvPicPr preferRelativeResize="0"/>
          <p:nvPr/>
        </p:nvPicPr>
        <p:blipFill>
          <a:blip r:embed="rId3">
            <a:alphaModFix/>
          </a:blip>
          <a:stretch>
            <a:fillRect/>
          </a:stretch>
        </p:blipFill>
        <p:spPr>
          <a:xfrm>
            <a:off x="5208400" y="975000"/>
            <a:ext cx="3264038" cy="39243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Design Validation </a:t>
            </a:r>
            <a:endParaRPr b="1" sz="3600">
              <a:solidFill>
                <a:schemeClr val="lt1"/>
              </a:solidFill>
              <a:latin typeface="Montserrat"/>
              <a:ea typeface="Montserrat"/>
              <a:cs typeface="Montserrat"/>
              <a:sym typeface="Montserrat"/>
            </a:endParaRPr>
          </a:p>
        </p:txBody>
      </p:sp>
      <p:sp>
        <p:nvSpPr>
          <p:cNvPr id="395" name="Google Shape;39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53"/>
          <p:cNvSpPr txBox="1"/>
          <p:nvPr/>
        </p:nvSpPr>
        <p:spPr>
          <a:xfrm>
            <a:off x="226475" y="1134600"/>
            <a:ext cx="4585800" cy="353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700">
                <a:solidFill>
                  <a:schemeClr val="dk1"/>
                </a:solidFill>
              </a:rPr>
              <a:t>Validation Method:</a:t>
            </a:r>
            <a:r>
              <a:rPr lang="en" sz="1700">
                <a:solidFill>
                  <a:schemeClr val="dk1"/>
                </a:solidFill>
              </a:rPr>
              <a:t> Physical prototyping, assembly, and joint testing</a:t>
            </a:r>
            <a:endParaRPr sz="17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700">
                <a:solidFill>
                  <a:schemeClr val="dk1"/>
                </a:solidFill>
              </a:rPr>
              <a:t>Validation Focus:</a:t>
            </a:r>
            <a:r>
              <a:rPr lang="en" sz="1700">
                <a:solidFill>
                  <a:schemeClr val="dk1"/>
                </a:solidFill>
              </a:rPr>
              <a:t> Physical limitations, Structural integrity, Actuator performance</a:t>
            </a:r>
            <a:endParaRPr sz="17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700">
                <a:solidFill>
                  <a:schemeClr val="dk1"/>
                </a:solidFill>
              </a:rPr>
              <a:t>Quantitative Metrics:</a:t>
            </a:r>
            <a:r>
              <a:rPr lang="en" sz="1700">
                <a:solidFill>
                  <a:schemeClr val="dk1"/>
                </a:solidFill>
              </a:rPr>
              <a:t> Rotational speed (rad/s), torque (Nm), Fastener integrity</a:t>
            </a:r>
            <a:endParaRPr sz="1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7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700">
                <a:solidFill>
                  <a:schemeClr val="dk1"/>
                </a:solidFill>
              </a:rPr>
              <a:t>Current Progress:</a:t>
            </a:r>
            <a:endParaRPr b="1"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n" sz="1700">
                <a:solidFill>
                  <a:schemeClr val="dk1"/>
                </a:solidFill>
              </a:rPr>
              <a:t>Base assembly complete.</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J1-J2 components 3D-printed (PLA)</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Material/fastener selection complete</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Successful R-Link/Upper Computer electrical setup</a:t>
            </a:r>
            <a:endParaRPr sz="2400">
              <a:solidFill>
                <a:schemeClr val="dk2"/>
              </a:solidFill>
            </a:endParaRPr>
          </a:p>
        </p:txBody>
      </p:sp>
      <p:pic>
        <p:nvPicPr>
          <p:cNvPr id="397" name="Google Shape;397;p53" title="IMG_9082.HEIC"/>
          <p:cNvPicPr preferRelativeResize="0"/>
          <p:nvPr/>
        </p:nvPicPr>
        <p:blipFill>
          <a:blip r:embed="rId3">
            <a:alphaModFix/>
          </a:blip>
          <a:stretch>
            <a:fillRect/>
          </a:stretch>
        </p:blipFill>
        <p:spPr>
          <a:xfrm>
            <a:off x="5366200" y="984050"/>
            <a:ext cx="3044275" cy="38332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Design Validation </a:t>
            </a:r>
            <a:endParaRPr b="1" sz="3600">
              <a:solidFill>
                <a:schemeClr val="lt1"/>
              </a:solidFill>
              <a:latin typeface="Montserrat"/>
              <a:ea typeface="Montserrat"/>
              <a:cs typeface="Montserrat"/>
              <a:sym typeface="Montserrat"/>
            </a:endParaRPr>
          </a:p>
        </p:txBody>
      </p:sp>
      <p:sp>
        <p:nvSpPr>
          <p:cNvPr id="403" name="Google Shape;40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54"/>
          <p:cNvSpPr txBox="1"/>
          <p:nvPr/>
        </p:nvSpPr>
        <p:spPr>
          <a:xfrm>
            <a:off x="375175" y="1147000"/>
            <a:ext cx="4585800" cy="360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700">
                <a:solidFill>
                  <a:schemeClr val="dk1"/>
                </a:solidFill>
              </a:rPr>
              <a:t>Testing:</a:t>
            </a:r>
            <a:r>
              <a:rPr lang="en" sz="1700">
                <a:solidFill>
                  <a:schemeClr val="dk1"/>
                </a:solidFill>
              </a:rPr>
              <a:t> Joint position, speed, and torque validation via R-Link</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rPr b="1" lang="en" sz="1700">
                <a:solidFill>
                  <a:schemeClr val="dk1"/>
                </a:solidFill>
              </a:rPr>
              <a:t>Preliminary Results:</a:t>
            </a:r>
            <a:endParaRPr b="1"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n" sz="1700">
                <a:solidFill>
                  <a:schemeClr val="dk1"/>
                </a:solidFill>
              </a:rPr>
              <a:t>Successful Upper Computer to J1/J2 motor communication</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Tolerance issues resolved (0.6 mm clearance)</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Ongoing Arduino/CAN bus troubleshooting</a:t>
            </a:r>
            <a:endParaRPr sz="1700">
              <a:solidFill>
                <a:schemeClr val="dk1"/>
              </a:solidFill>
            </a:endParaRPr>
          </a:p>
          <a:p>
            <a:pPr indent="0" lvl="0" marL="0" rtl="0" algn="l">
              <a:lnSpc>
                <a:spcPct val="100000"/>
              </a:lnSpc>
              <a:spcBef>
                <a:spcPts val="1200"/>
              </a:spcBef>
              <a:spcAft>
                <a:spcPts val="0"/>
              </a:spcAft>
              <a:buNone/>
            </a:pPr>
            <a:r>
              <a:rPr b="1" lang="en" sz="1700">
                <a:solidFill>
                  <a:schemeClr val="dk1"/>
                </a:solidFill>
              </a:rPr>
              <a:t>Future Validation:</a:t>
            </a:r>
            <a:r>
              <a:rPr lang="en" sz="1700">
                <a:solidFill>
                  <a:schemeClr val="dk1"/>
                </a:solidFill>
              </a:rPr>
              <a:t> Data compilation to verify joint frequency and performance benchmarks</a:t>
            </a:r>
            <a:endParaRPr sz="2400">
              <a:solidFill>
                <a:schemeClr val="dk2"/>
              </a:solidFill>
            </a:endParaRPr>
          </a:p>
          <a:p>
            <a:pPr indent="0" lvl="0" marL="0" rtl="0" algn="l">
              <a:lnSpc>
                <a:spcPct val="100000"/>
              </a:lnSpc>
              <a:spcBef>
                <a:spcPts val="0"/>
              </a:spcBef>
              <a:spcAft>
                <a:spcPts val="0"/>
              </a:spcAft>
              <a:buNone/>
            </a:pPr>
            <a:r>
              <a:t/>
            </a:r>
            <a:endParaRPr sz="1800">
              <a:solidFill>
                <a:schemeClr val="dk2"/>
              </a:solidFill>
            </a:endParaRPr>
          </a:p>
        </p:txBody>
      </p:sp>
      <p:pic>
        <p:nvPicPr>
          <p:cNvPr id="405" name="Google Shape;405;p54" title="IMG_8963.MOV">
            <a:hlinkClick r:id="rId3"/>
          </p:cNvPr>
          <p:cNvPicPr preferRelativeResize="0"/>
          <p:nvPr/>
        </p:nvPicPr>
        <p:blipFill>
          <a:blip r:embed="rId4">
            <a:alphaModFix/>
          </a:blip>
          <a:stretch>
            <a:fillRect/>
          </a:stretch>
        </p:blipFill>
        <p:spPr>
          <a:xfrm>
            <a:off x="5770175" y="1042000"/>
            <a:ext cx="2207420" cy="39243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Remainder of Embodiment </a:t>
            </a:r>
            <a:r>
              <a:rPr b="1" lang="en" sz="3600">
                <a:solidFill>
                  <a:schemeClr val="lt1"/>
                </a:solidFill>
                <a:latin typeface="Montserrat"/>
                <a:ea typeface="Montserrat"/>
                <a:cs typeface="Montserrat"/>
                <a:sym typeface="Montserrat"/>
              </a:rPr>
              <a:t>Design</a:t>
            </a:r>
            <a:endParaRPr b="1" sz="3600">
              <a:solidFill>
                <a:schemeClr val="lt1"/>
              </a:solidFill>
              <a:latin typeface="Montserrat"/>
              <a:ea typeface="Montserrat"/>
              <a:cs typeface="Montserrat"/>
              <a:sym typeface="Montserrat"/>
            </a:endParaRPr>
          </a:p>
        </p:txBody>
      </p:sp>
      <p:sp>
        <p:nvSpPr>
          <p:cNvPr id="411" name="Google Shape;411;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55"/>
          <p:cNvSpPr txBox="1"/>
          <p:nvPr/>
        </p:nvSpPr>
        <p:spPr>
          <a:xfrm>
            <a:off x="500550" y="1060225"/>
            <a:ext cx="8142900" cy="3668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Char char="●"/>
            </a:pPr>
            <a:r>
              <a:rPr lang="en" sz="1800">
                <a:solidFill>
                  <a:schemeClr val="dk1"/>
                </a:solidFill>
              </a:rPr>
              <a:t>Evaluation of motor vibration and gear backlash, vibration dampening, Kp and Kd value adjustments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Target movement frequency of at least 1 Hz</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Preliminary safety analyses for electrical hazards and material failures Implementation of safeguards: emergency stops, protective enclosures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Consideration of ergonomic issues for maintenance and installation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Development of an assembly manual</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Cost tracking and adherence to project schedules</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Focus on delivering a robust and successful outcome meeting project deliverables and customer needs</a:t>
            </a:r>
            <a:endParaRPr sz="1800">
              <a:solidFill>
                <a:schemeClr val="dk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Timeline for Validation</a:t>
            </a:r>
            <a:endParaRPr b="1" sz="3600">
              <a:solidFill>
                <a:schemeClr val="lt1"/>
              </a:solidFill>
              <a:latin typeface="Montserrat"/>
              <a:ea typeface="Montserrat"/>
              <a:cs typeface="Montserrat"/>
              <a:sym typeface="Montserrat"/>
            </a:endParaRPr>
          </a:p>
        </p:txBody>
      </p:sp>
      <p:sp>
        <p:nvSpPr>
          <p:cNvPr id="418" name="Google Shape;418;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56"/>
          <p:cNvSpPr txBox="1"/>
          <p:nvPr/>
        </p:nvSpPr>
        <p:spPr>
          <a:xfrm>
            <a:off x="329100" y="881825"/>
            <a:ext cx="8485800" cy="163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1700">
                <a:solidFill>
                  <a:schemeClr val="dk1"/>
                </a:solidFill>
              </a:rPr>
              <a:t>Purpose</a:t>
            </a:r>
            <a:endParaRPr b="1"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n" sz="1700">
                <a:solidFill>
                  <a:schemeClr val="dk1"/>
                </a:solidFill>
              </a:rPr>
              <a:t>Outlines key phases to ensure the 5-DOF robotic arm meets performance and </a:t>
            </a:r>
            <a:r>
              <a:rPr lang="en" sz="1700">
                <a:solidFill>
                  <a:schemeClr val="dk1"/>
                </a:solidFill>
              </a:rPr>
              <a:t>functional</a:t>
            </a:r>
            <a:r>
              <a:rPr lang="en" sz="1700">
                <a:solidFill>
                  <a:schemeClr val="dk1"/>
                </a:solidFill>
              </a:rPr>
              <a:t> requirements</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Progress is monitored through a google sheet</a:t>
            </a:r>
            <a:endParaRPr b="1" sz="1700">
              <a:solidFill>
                <a:schemeClr val="dk1"/>
              </a:solidFill>
            </a:endParaRPr>
          </a:p>
          <a:p>
            <a:pPr indent="0" lvl="0" marL="0" rtl="0" algn="l">
              <a:lnSpc>
                <a:spcPct val="100000"/>
              </a:lnSpc>
              <a:spcBef>
                <a:spcPts val="1200"/>
              </a:spcBef>
              <a:spcAft>
                <a:spcPts val="0"/>
              </a:spcAft>
              <a:buNone/>
            </a:pPr>
            <a:r>
              <a:t/>
            </a:r>
            <a:endParaRPr sz="1800">
              <a:solidFill>
                <a:schemeClr val="dk2"/>
              </a:solidFill>
            </a:endParaRPr>
          </a:p>
        </p:txBody>
      </p:sp>
      <p:sp>
        <p:nvSpPr>
          <p:cNvPr id="420" name="Google Shape;420;p56"/>
          <p:cNvSpPr txBox="1"/>
          <p:nvPr/>
        </p:nvSpPr>
        <p:spPr>
          <a:xfrm>
            <a:off x="376200" y="2282125"/>
            <a:ext cx="8438700" cy="299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1700">
                <a:solidFill>
                  <a:schemeClr val="dk1"/>
                </a:solidFill>
              </a:rPr>
              <a:t>Phases</a:t>
            </a:r>
            <a:endParaRPr b="1" sz="1700">
              <a:solidFill>
                <a:schemeClr val="dk1"/>
              </a:solidFill>
            </a:endParaRPr>
          </a:p>
          <a:p>
            <a:pPr indent="0" lvl="0" marL="0" rtl="0" algn="l">
              <a:lnSpc>
                <a:spcPct val="100000"/>
              </a:lnSpc>
              <a:spcBef>
                <a:spcPts val="1200"/>
              </a:spcBef>
              <a:spcAft>
                <a:spcPts val="0"/>
              </a:spcAft>
              <a:buNone/>
            </a:pPr>
            <a:r>
              <a:rPr lang="en" sz="1700">
                <a:solidFill>
                  <a:schemeClr val="dk1"/>
                </a:solidFill>
              </a:rPr>
              <a:t>1. </a:t>
            </a:r>
            <a:r>
              <a:rPr lang="en" sz="1700">
                <a:solidFill>
                  <a:schemeClr val="dk1"/>
                </a:solidFill>
              </a:rPr>
              <a:t>Construction and Fabrication (Weeks 1-3)</a:t>
            </a:r>
            <a:endParaRPr sz="1700">
              <a:solidFill>
                <a:schemeClr val="dk1"/>
              </a:solidFill>
            </a:endParaRPr>
          </a:p>
          <a:p>
            <a:pPr indent="0" lvl="0" marL="0" rtl="0" algn="l">
              <a:lnSpc>
                <a:spcPct val="100000"/>
              </a:lnSpc>
              <a:spcBef>
                <a:spcPts val="1200"/>
              </a:spcBef>
              <a:spcAft>
                <a:spcPts val="0"/>
              </a:spcAft>
              <a:buNone/>
            </a:pPr>
            <a:r>
              <a:rPr lang="en" sz="1700">
                <a:solidFill>
                  <a:schemeClr val="dk1"/>
                </a:solidFill>
              </a:rPr>
              <a:t>2. Assembly and Integration (Weeks 4-6)</a:t>
            </a:r>
            <a:endParaRPr sz="1700">
              <a:solidFill>
                <a:schemeClr val="dk1"/>
              </a:solidFill>
            </a:endParaRPr>
          </a:p>
          <a:p>
            <a:pPr indent="0" lvl="0" marL="0" rtl="0" algn="l">
              <a:lnSpc>
                <a:spcPct val="100000"/>
              </a:lnSpc>
              <a:spcBef>
                <a:spcPts val="1200"/>
              </a:spcBef>
              <a:spcAft>
                <a:spcPts val="0"/>
              </a:spcAft>
              <a:buNone/>
            </a:pPr>
            <a:r>
              <a:rPr lang="en" sz="1700">
                <a:solidFill>
                  <a:schemeClr val="dk1"/>
                </a:solidFill>
              </a:rPr>
              <a:t>3. Motor Programming and Control System Development (Weeks 7-11)</a:t>
            </a:r>
            <a:endParaRPr sz="1700">
              <a:solidFill>
                <a:schemeClr val="dk1"/>
              </a:solidFill>
            </a:endParaRPr>
          </a:p>
          <a:p>
            <a:pPr indent="0" lvl="0" marL="0" rtl="0" algn="l">
              <a:lnSpc>
                <a:spcPct val="100000"/>
              </a:lnSpc>
              <a:spcBef>
                <a:spcPts val="1200"/>
              </a:spcBef>
              <a:spcAft>
                <a:spcPts val="0"/>
              </a:spcAft>
              <a:buNone/>
            </a:pPr>
            <a:r>
              <a:rPr lang="en" sz="1700">
                <a:solidFill>
                  <a:schemeClr val="dk1"/>
                </a:solidFill>
              </a:rPr>
              <a:t>4. Testing and Calibration (Weeks 12-13)</a:t>
            </a:r>
            <a:endParaRPr sz="1700">
              <a:solidFill>
                <a:schemeClr val="dk1"/>
              </a:solidFill>
            </a:endParaRPr>
          </a:p>
          <a:p>
            <a:pPr indent="0" lvl="0" marL="0" rtl="0" algn="l">
              <a:lnSpc>
                <a:spcPct val="100000"/>
              </a:lnSpc>
              <a:spcBef>
                <a:spcPts val="1200"/>
              </a:spcBef>
              <a:spcAft>
                <a:spcPts val="0"/>
              </a:spcAft>
              <a:buNone/>
            </a:pPr>
            <a:r>
              <a:rPr lang="en" sz="1700">
                <a:solidFill>
                  <a:schemeClr val="dk1"/>
                </a:solidFill>
              </a:rPr>
              <a:t>5. Validation and Final Adjustments (Final 2 Weeks)</a:t>
            </a:r>
            <a:endParaRPr sz="1700">
              <a:solidFill>
                <a:schemeClr val="dk1"/>
              </a:solidFill>
            </a:endParaRPr>
          </a:p>
          <a:p>
            <a:pPr indent="0" lvl="0" marL="457200" rtl="0" algn="l">
              <a:lnSpc>
                <a:spcPct val="100000"/>
              </a:lnSpc>
              <a:spcBef>
                <a:spcPts val="1200"/>
              </a:spcBef>
              <a:spcAft>
                <a:spcPts val="0"/>
              </a:spcAft>
              <a:buNone/>
            </a:pPr>
            <a:r>
              <a:t/>
            </a:r>
            <a:endParaRPr sz="1700">
              <a:solidFill>
                <a:schemeClr val="dk1"/>
              </a:solidFill>
            </a:endParaRPr>
          </a:p>
          <a:p>
            <a:pPr indent="0" lvl="0" marL="0" rtl="0" algn="l">
              <a:lnSpc>
                <a:spcPct val="100000"/>
              </a:lnSpc>
              <a:spcBef>
                <a:spcPts val="1200"/>
              </a:spcBef>
              <a:spcAft>
                <a:spcPts val="0"/>
              </a:spcAft>
              <a:buNone/>
            </a:pPr>
            <a:r>
              <a:t/>
            </a:r>
            <a:endParaRPr sz="1800">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Future Concerns and Mitigation Plan</a:t>
            </a:r>
            <a:endParaRPr b="1" sz="3600">
              <a:solidFill>
                <a:schemeClr val="lt1"/>
              </a:solidFill>
              <a:latin typeface="Montserrat"/>
              <a:ea typeface="Montserrat"/>
              <a:cs typeface="Montserrat"/>
              <a:sym typeface="Montserrat"/>
            </a:endParaRPr>
          </a:p>
        </p:txBody>
      </p:sp>
      <p:sp>
        <p:nvSpPr>
          <p:cNvPr id="426" name="Google Shape;426;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7" name="Google Shape;427;p57"/>
          <p:cNvSpPr txBox="1"/>
          <p:nvPr/>
        </p:nvSpPr>
        <p:spPr>
          <a:xfrm>
            <a:off x="1876950" y="1756200"/>
            <a:ext cx="5390100" cy="163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1700">
                <a:solidFill>
                  <a:schemeClr val="dk1"/>
                </a:solidFill>
              </a:rPr>
              <a:t>3 Future Concerns for the 5-DOF Robotic Arm</a:t>
            </a:r>
            <a:endParaRPr b="1" sz="1700">
              <a:solidFill>
                <a:schemeClr val="dk1"/>
              </a:solidFill>
            </a:endParaRPr>
          </a:p>
          <a:p>
            <a:pPr indent="-336550" lvl="0" marL="457200" rtl="0" algn="l">
              <a:lnSpc>
                <a:spcPct val="100000"/>
              </a:lnSpc>
              <a:spcBef>
                <a:spcPts val="1200"/>
              </a:spcBef>
              <a:spcAft>
                <a:spcPts val="0"/>
              </a:spcAft>
              <a:buClr>
                <a:schemeClr val="dk1"/>
              </a:buClr>
              <a:buSzPts val="1700"/>
              <a:buAutoNum type="arabicParenR"/>
            </a:pPr>
            <a:r>
              <a:rPr lang="en" sz="1700">
                <a:solidFill>
                  <a:schemeClr val="dk1"/>
                </a:solidFill>
              </a:rPr>
              <a:t>Mechanical wear and structural integrity</a:t>
            </a:r>
            <a:endParaRPr sz="1700">
              <a:solidFill>
                <a:schemeClr val="dk1"/>
              </a:solidFill>
            </a:endParaRPr>
          </a:p>
          <a:p>
            <a:pPr indent="-336550" lvl="0" marL="457200" rtl="0" algn="l">
              <a:lnSpc>
                <a:spcPct val="100000"/>
              </a:lnSpc>
              <a:spcBef>
                <a:spcPts val="0"/>
              </a:spcBef>
              <a:spcAft>
                <a:spcPts val="0"/>
              </a:spcAft>
              <a:buClr>
                <a:schemeClr val="dk1"/>
              </a:buClr>
              <a:buSzPts val="1700"/>
              <a:buAutoNum type="arabicParenR"/>
            </a:pPr>
            <a:r>
              <a:rPr lang="en" sz="1700">
                <a:solidFill>
                  <a:schemeClr val="dk1"/>
                </a:solidFill>
              </a:rPr>
              <a:t>Software bugs and control system stability</a:t>
            </a:r>
            <a:endParaRPr sz="1700">
              <a:solidFill>
                <a:schemeClr val="dk1"/>
              </a:solidFill>
            </a:endParaRPr>
          </a:p>
          <a:p>
            <a:pPr indent="-336550" lvl="0" marL="457200" rtl="0" algn="l">
              <a:lnSpc>
                <a:spcPct val="100000"/>
              </a:lnSpc>
              <a:spcBef>
                <a:spcPts val="0"/>
              </a:spcBef>
              <a:spcAft>
                <a:spcPts val="0"/>
              </a:spcAft>
              <a:buClr>
                <a:schemeClr val="dk1"/>
              </a:buClr>
              <a:buSzPts val="1700"/>
              <a:buAutoNum type="arabicParenR"/>
            </a:pPr>
            <a:r>
              <a:rPr lang="en" sz="1700">
                <a:solidFill>
                  <a:schemeClr val="dk1"/>
                </a:solidFill>
              </a:rPr>
              <a:t>Safety and human interaction risks</a:t>
            </a:r>
            <a:endParaRPr sz="1700">
              <a:solidFill>
                <a:schemeClr val="dk1"/>
              </a:solidFill>
            </a:endParaRPr>
          </a:p>
          <a:p>
            <a:pPr indent="0" lvl="0" marL="0" rtl="0" algn="l">
              <a:lnSpc>
                <a:spcPct val="100000"/>
              </a:lnSpc>
              <a:spcBef>
                <a:spcPts val="1200"/>
              </a:spcBef>
              <a:spcAft>
                <a:spcPts val="0"/>
              </a:spcAft>
              <a:buNone/>
            </a:pPr>
            <a:r>
              <a:t/>
            </a:r>
            <a:endParaRPr sz="18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Future Concerns and Mitigation Plan</a:t>
            </a:r>
            <a:endParaRPr b="1" sz="3600">
              <a:solidFill>
                <a:schemeClr val="lt1"/>
              </a:solidFill>
              <a:latin typeface="Montserrat"/>
              <a:ea typeface="Montserrat"/>
              <a:cs typeface="Montserrat"/>
              <a:sym typeface="Montserrat"/>
            </a:endParaRPr>
          </a:p>
        </p:txBody>
      </p:sp>
      <p:sp>
        <p:nvSpPr>
          <p:cNvPr id="433" name="Google Shape;43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58"/>
          <p:cNvSpPr txBox="1"/>
          <p:nvPr/>
        </p:nvSpPr>
        <p:spPr>
          <a:xfrm>
            <a:off x="253950" y="1360075"/>
            <a:ext cx="8679300" cy="3178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200">
                <a:solidFill>
                  <a:schemeClr val="dk1"/>
                </a:solidFill>
              </a:rPr>
              <a:t>Mechanical Wear and Structural Integrity</a:t>
            </a:r>
            <a:endParaRPr b="1" sz="1200">
              <a:solidFill>
                <a:schemeClr val="dk1"/>
              </a:solidFill>
            </a:endParaRPr>
          </a:p>
          <a:p>
            <a:pPr indent="-304800" lvl="0" marL="457200" rtl="0" algn="l">
              <a:lnSpc>
                <a:spcPct val="80000"/>
              </a:lnSpc>
              <a:spcBef>
                <a:spcPts val="0"/>
              </a:spcBef>
              <a:spcAft>
                <a:spcPts val="0"/>
              </a:spcAft>
              <a:buClr>
                <a:schemeClr val="dk1"/>
              </a:buClr>
              <a:buSzPts val="1200"/>
              <a:buChar char="●"/>
            </a:pPr>
            <a:r>
              <a:rPr lang="en" sz="1200">
                <a:solidFill>
                  <a:schemeClr val="dk1"/>
                </a:solidFill>
              </a:rPr>
              <a:t>Continuous motion can cause wear on bearings, joints, and fasteners, reducing speed and strength.</a:t>
            </a:r>
            <a:endParaRPr sz="1200">
              <a:solidFill>
                <a:schemeClr val="dk1"/>
              </a:solidFill>
            </a:endParaRPr>
          </a:p>
          <a:p>
            <a:pPr indent="0" lvl="0" marL="0" rtl="0" algn="l">
              <a:lnSpc>
                <a:spcPct val="80000"/>
              </a:lnSpc>
              <a:spcBef>
                <a:spcPts val="0"/>
              </a:spcBef>
              <a:spcAft>
                <a:spcPts val="0"/>
              </a:spcAft>
              <a:buNone/>
            </a:pPr>
            <a:r>
              <a:t/>
            </a:r>
            <a:endParaRPr i="1" sz="1200">
              <a:solidFill>
                <a:schemeClr val="dk1"/>
              </a:solidFill>
            </a:endParaRPr>
          </a:p>
          <a:p>
            <a:pPr indent="0" lvl="0" marL="0" rtl="0" algn="l">
              <a:lnSpc>
                <a:spcPct val="80000"/>
              </a:lnSpc>
              <a:spcBef>
                <a:spcPts val="0"/>
              </a:spcBef>
              <a:spcAft>
                <a:spcPts val="0"/>
              </a:spcAft>
              <a:buNone/>
            </a:pPr>
            <a:r>
              <a:rPr i="1" lang="en" sz="1200">
                <a:solidFill>
                  <a:schemeClr val="dk1"/>
                </a:solidFill>
              </a:rPr>
              <a:t>Mitigation strategy:</a:t>
            </a:r>
            <a:endParaRPr i="1" sz="1200">
              <a:solidFill>
                <a:schemeClr val="dk1"/>
              </a:solidFill>
            </a:endParaRPr>
          </a:p>
          <a:p>
            <a:pPr indent="-304800" lvl="0" marL="457200" rtl="0" algn="l">
              <a:lnSpc>
                <a:spcPct val="80000"/>
              </a:lnSpc>
              <a:spcBef>
                <a:spcPts val="0"/>
              </a:spcBef>
              <a:spcAft>
                <a:spcPts val="0"/>
              </a:spcAft>
              <a:buClr>
                <a:schemeClr val="dk1"/>
              </a:buClr>
              <a:buSzPts val="1200"/>
              <a:buChar char="●"/>
            </a:pPr>
            <a:r>
              <a:rPr lang="en" sz="1200">
                <a:solidFill>
                  <a:schemeClr val="dk1"/>
                </a:solidFill>
              </a:rPr>
              <a:t>Use high-strength materials (PLA for prototype, PETG for production)</a:t>
            </a:r>
            <a:endParaRPr sz="1200">
              <a:solidFill>
                <a:schemeClr val="dk1"/>
              </a:solidFill>
            </a:endParaRPr>
          </a:p>
          <a:p>
            <a:pPr indent="-304800" lvl="0" marL="457200" rtl="0" algn="l">
              <a:lnSpc>
                <a:spcPct val="80000"/>
              </a:lnSpc>
              <a:spcBef>
                <a:spcPts val="0"/>
              </a:spcBef>
              <a:spcAft>
                <a:spcPts val="0"/>
              </a:spcAft>
              <a:buClr>
                <a:schemeClr val="dk1"/>
              </a:buClr>
              <a:buSzPts val="1200"/>
              <a:buChar char="●"/>
            </a:pPr>
            <a:r>
              <a:rPr lang="en" sz="1200">
                <a:solidFill>
                  <a:schemeClr val="dk1"/>
                </a:solidFill>
              </a:rPr>
              <a:t>Increase infill density of high-strain components to enhance durability</a:t>
            </a:r>
            <a:endParaRPr sz="1200">
              <a:solidFill>
                <a:schemeClr val="dk1"/>
              </a:solidFill>
            </a:endParaRPr>
          </a:p>
          <a:p>
            <a:pPr indent="0" lvl="0" marL="0" rtl="0" algn="l">
              <a:lnSpc>
                <a:spcPct val="80000"/>
              </a:lnSpc>
              <a:spcBef>
                <a:spcPts val="0"/>
              </a:spcBef>
              <a:spcAft>
                <a:spcPts val="0"/>
              </a:spcAft>
              <a:buNone/>
            </a:pPr>
            <a:r>
              <a:t/>
            </a:r>
            <a:endParaRPr sz="1200">
              <a:solidFill>
                <a:schemeClr val="dk1"/>
              </a:solidFill>
            </a:endParaRPr>
          </a:p>
          <a:p>
            <a:pPr indent="0" lvl="0" marL="0" rtl="0" algn="l">
              <a:lnSpc>
                <a:spcPct val="80000"/>
              </a:lnSpc>
              <a:spcBef>
                <a:spcPts val="0"/>
              </a:spcBef>
              <a:spcAft>
                <a:spcPts val="0"/>
              </a:spcAft>
              <a:buNone/>
            </a:pPr>
            <a:r>
              <a:rPr b="1" lang="en" sz="1200">
                <a:solidFill>
                  <a:schemeClr val="dk1"/>
                </a:solidFill>
              </a:rPr>
              <a:t>Software Bugs and Control System Stability</a:t>
            </a:r>
            <a:endParaRPr b="1" sz="1200">
              <a:solidFill>
                <a:schemeClr val="dk1"/>
              </a:solidFill>
            </a:endParaRPr>
          </a:p>
          <a:p>
            <a:pPr indent="-304800" lvl="0" marL="457200" rtl="0" algn="l">
              <a:lnSpc>
                <a:spcPct val="80000"/>
              </a:lnSpc>
              <a:spcBef>
                <a:spcPts val="0"/>
              </a:spcBef>
              <a:spcAft>
                <a:spcPts val="0"/>
              </a:spcAft>
              <a:buClr>
                <a:schemeClr val="dk1"/>
              </a:buClr>
              <a:buSzPts val="1200"/>
              <a:buChar char="●"/>
            </a:pPr>
            <a:r>
              <a:rPr lang="en" sz="1200">
                <a:solidFill>
                  <a:schemeClr val="dk1"/>
                </a:solidFill>
              </a:rPr>
              <a:t>Communication failures in the control system may cause unpredictable motion and loss of precision</a:t>
            </a:r>
            <a:endParaRPr sz="1200">
              <a:solidFill>
                <a:schemeClr val="dk1"/>
              </a:solidFill>
            </a:endParaRPr>
          </a:p>
          <a:p>
            <a:pPr indent="0" lvl="0" marL="0" rtl="0" algn="l">
              <a:lnSpc>
                <a:spcPct val="80000"/>
              </a:lnSpc>
              <a:spcBef>
                <a:spcPts val="0"/>
              </a:spcBef>
              <a:spcAft>
                <a:spcPts val="0"/>
              </a:spcAft>
              <a:buNone/>
            </a:pPr>
            <a:r>
              <a:t/>
            </a:r>
            <a:endParaRPr i="1" sz="1200">
              <a:solidFill>
                <a:schemeClr val="dk1"/>
              </a:solidFill>
            </a:endParaRPr>
          </a:p>
          <a:p>
            <a:pPr indent="0" lvl="0" marL="0" rtl="0" algn="l">
              <a:lnSpc>
                <a:spcPct val="80000"/>
              </a:lnSpc>
              <a:spcBef>
                <a:spcPts val="0"/>
              </a:spcBef>
              <a:spcAft>
                <a:spcPts val="0"/>
              </a:spcAft>
              <a:buNone/>
            </a:pPr>
            <a:r>
              <a:rPr i="1" lang="en" sz="1200">
                <a:solidFill>
                  <a:schemeClr val="dk1"/>
                </a:solidFill>
              </a:rPr>
              <a:t>Mitigation strategy:</a:t>
            </a:r>
            <a:endParaRPr i="1" sz="1200">
              <a:solidFill>
                <a:schemeClr val="dk1"/>
              </a:solidFill>
            </a:endParaRPr>
          </a:p>
          <a:p>
            <a:pPr indent="-304800" lvl="0" marL="457200" rtl="0" algn="l">
              <a:lnSpc>
                <a:spcPct val="80000"/>
              </a:lnSpc>
              <a:spcBef>
                <a:spcPts val="0"/>
              </a:spcBef>
              <a:spcAft>
                <a:spcPts val="0"/>
              </a:spcAft>
              <a:buClr>
                <a:schemeClr val="dk1"/>
              </a:buClr>
              <a:buSzPts val="1200"/>
              <a:buChar char="●"/>
            </a:pPr>
            <a:r>
              <a:rPr lang="en" sz="1200">
                <a:solidFill>
                  <a:schemeClr val="dk1"/>
                </a:solidFill>
              </a:rPr>
              <a:t>Conduct extensive testing on the control system with each motor before full assembly</a:t>
            </a:r>
            <a:endParaRPr sz="1200">
              <a:solidFill>
                <a:schemeClr val="dk1"/>
              </a:solidFill>
            </a:endParaRPr>
          </a:p>
          <a:p>
            <a:pPr indent="0" lvl="0" marL="0" rtl="0" algn="l">
              <a:lnSpc>
                <a:spcPct val="80000"/>
              </a:lnSpc>
              <a:spcBef>
                <a:spcPts val="0"/>
              </a:spcBef>
              <a:spcAft>
                <a:spcPts val="0"/>
              </a:spcAft>
              <a:buNone/>
            </a:pPr>
            <a:r>
              <a:t/>
            </a:r>
            <a:endParaRPr sz="1200">
              <a:solidFill>
                <a:schemeClr val="dk1"/>
              </a:solidFill>
            </a:endParaRPr>
          </a:p>
          <a:p>
            <a:pPr indent="0" lvl="0" marL="0" rtl="0" algn="l">
              <a:lnSpc>
                <a:spcPct val="80000"/>
              </a:lnSpc>
              <a:spcBef>
                <a:spcPts val="0"/>
              </a:spcBef>
              <a:spcAft>
                <a:spcPts val="0"/>
              </a:spcAft>
              <a:buNone/>
            </a:pPr>
            <a:r>
              <a:t/>
            </a:r>
            <a:endParaRPr sz="1200">
              <a:solidFill>
                <a:schemeClr val="dk1"/>
              </a:solidFill>
            </a:endParaRPr>
          </a:p>
          <a:p>
            <a:pPr indent="0" lvl="0" marL="0" rtl="0" algn="l">
              <a:lnSpc>
                <a:spcPct val="80000"/>
              </a:lnSpc>
              <a:spcBef>
                <a:spcPts val="0"/>
              </a:spcBef>
              <a:spcAft>
                <a:spcPts val="0"/>
              </a:spcAft>
              <a:buNone/>
            </a:pPr>
            <a:r>
              <a:rPr b="1" lang="en" sz="1200">
                <a:solidFill>
                  <a:schemeClr val="dk1"/>
                </a:solidFill>
              </a:rPr>
              <a:t>Safety and Human Interaction Risks</a:t>
            </a:r>
            <a:endParaRPr b="1" sz="1200">
              <a:solidFill>
                <a:schemeClr val="dk1"/>
              </a:solidFill>
            </a:endParaRPr>
          </a:p>
          <a:p>
            <a:pPr indent="-304800" lvl="0" marL="457200" rtl="0" algn="l">
              <a:lnSpc>
                <a:spcPct val="80000"/>
              </a:lnSpc>
              <a:spcBef>
                <a:spcPts val="0"/>
              </a:spcBef>
              <a:spcAft>
                <a:spcPts val="0"/>
              </a:spcAft>
              <a:buClr>
                <a:schemeClr val="dk1"/>
              </a:buClr>
              <a:buSzPts val="1200"/>
              <a:buChar char="●"/>
            </a:pPr>
            <a:r>
              <a:rPr lang="en" sz="1200">
                <a:solidFill>
                  <a:schemeClr val="dk1"/>
                </a:solidFill>
              </a:rPr>
              <a:t>Risks include uncontrolled motion, accidental collisions, and system malfunctions</a:t>
            </a:r>
            <a:endParaRPr sz="1200">
              <a:solidFill>
                <a:schemeClr val="dk1"/>
              </a:solidFill>
            </a:endParaRPr>
          </a:p>
          <a:p>
            <a:pPr indent="0" lvl="0" marL="0" rtl="0" algn="l">
              <a:lnSpc>
                <a:spcPct val="80000"/>
              </a:lnSpc>
              <a:spcBef>
                <a:spcPts val="0"/>
              </a:spcBef>
              <a:spcAft>
                <a:spcPts val="0"/>
              </a:spcAft>
              <a:buNone/>
            </a:pPr>
            <a:r>
              <a:t/>
            </a:r>
            <a:endParaRPr i="1" sz="1200">
              <a:solidFill>
                <a:schemeClr val="dk1"/>
              </a:solidFill>
            </a:endParaRPr>
          </a:p>
          <a:p>
            <a:pPr indent="0" lvl="0" marL="0" rtl="0" algn="l">
              <a:lnSpc>
                <a:spcPct val="80000"/>
              </a:lnSpc>
              <a:spcBef>
                <a:spcPts val="0"/>
              </a:spcBef>
              <a:spcAft>
                <a:spcPts val="0"/>
              </a:spcAft>
              <a:buNone/>
            </a:pPr>
            <a:r>
              <a:rPr i="1" lang="en" sz="1200">
                <a:solidFill>
                  <a:schemeClr val="dk1"/>
                </a:solidFill>
              </a:rPr>
              <a:t>Mitigation strategies:</a:t>
            </a:r>
            <a:endParaRPr i="1" sz="1200">
              <a:solidFill>
                <a:schemeClr val="dk1"/>
              </a:solidFill>
            </a:endParaRPr>
          </a:p>
          <a:p>
            <a:pPr indent="-304800" lvl="0" marL="457200" rtl="0" algn="l">
              <a:lnSpc>
                <a:spcPct val="80000"/>
              </a:lnSpc>
              <a:spcBef>
                <a:spcPts val="0"/>
              </a:spcBef>
              <a:spcAft>
                <a:spcPts val="0"/>
              </a:spcAft>
              <a:buClr>
                <a:schemeClr val="dk1"/>
              </a:buClr>
              <a:buSzPts val="1200"/>
              <a:buChar char="●"/>
            </a:pPr>
            <a:r>
              <a:rPr lang="en" sz="1200">
                <a:solidFill>
                  <a:schemeClr val="dk1"/>
                </a:solidFill>
              </a:rPr>
              <a:t>Implement an emergency stop mechanism in the design</a:t>
            </a:r>
            <a:endParaRPr sz="1200">
              <a:solidFill>
                <a:schemeClr val="dk1"/>
              </a:solidFill>
            </a:endParaRPr>
          </a:p>
          <a:p>
            <a:pPr indent="-304800" lvl="0" marL="457200" rtl="0" algn="l">
              <a:lnSpc>
                <a:spcPct val="80000"/>
              </a:lnSpc>
              <a:spcBef>
                <a:spcPts val="0"/>
              </a:spcBef>
              <a:spcAft>
                <a:spcPts val="0"/>
              </a:spcAft>
              <a:buClr>
                <a:schemeClr val="dk1"/>
              </a:buClr>
              <a:buSzPts val="1200"/>
              <a:buChar char="●"/>
            </a:pPr>
            <a:r>
              <a:rPr lang="en" sz="1200">
                <a:solidFill>
                  <a:schemeClr val="dk1"/>
                </a:solidFill>
              </a:rPr>
              <a:t>Install a safety cage</a:t>
            </a:r>
            <a:endParaRPr sz="1200">
              <a:solidFill>
                <a:schemeClr val="dk1"/>
              </a:solidFill>
            </a:endParaRPr>
          </a:p>
          <a:p>
            <a:pPr indent="0" lvl="0" marL="0" rtl="0" algn="l">
              <a:lnSpc>
                <a:spcPct val="100000"/>
              </a:lnSpc>
              <a:spcBef>
                <a:spcPts val="0"/>
              </a:spcBef>
              <a:spcAft>
                <a:spcPts val="0"/>
              </a:spcAft>
              <a:buNone/>
            </a:pPr>
            <a:r>
              <a:t/>
            </a:r>
            <a:endParaRPr sz="18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9"/>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pic>
        <p:nvPicPr>
          <p:cNvPr id="440" name="Google Shape;440;p59"/>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441" name="Google Shape;44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59"/>
          <p:cNvSpPr txBox="1"/>
          <p:nvPr/>
        </p:nvSpPr>
        <p:spPr>
          <a:xfrm>
            <a:off x="2329875" y="1975050"/>
            <a:ext cx="41766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Montserrat"/>
                <a:ea typeface="Montserrat"/>
                <a:cs typeface="Montserrat"/>
                <a:sym typeface="Montserrat"/>
              </a:rPr>
              <a:t>Thank You!</a:t>
            </a:r>
            <a:endParaRPr b="1" sz="49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Solution Neutral Problem Statement </a:t>
            </a:r>
            <a:endParaRPr b="1" sz="3600">
              <a:solidFill>
                <a:schemeClr val="lt1"/>
              </a:solidFill>
              <a:latin typeface="Montserrat"/>
              <a:ea typeface="Montserrat"/>
              <a:cs typeface="Montserrat"/>
              <a:sym typeface="Montserrat"/>
            </a:endParaRPr>
          </a:p>
        </p:txBody>
      </p:sp>
      <p:graphicFrame>
        <p:nvGraphicFramePr>
          <p:cNvPr id="92" name="Google Shape;92;p17"/>
          <p:cNvGraphicFramePr/>
          <p:nvPr/>
        </p:nvGraphicFramePr>
        <p:xfrm>
          <a:off x="874838" y="3283988"/>
          <a:ext cx="3000000" cy="3000000"/>
        </p:xfrm>
        <a:graphic>
          <a:graphicData uri="http://schemas.openxmlformats.org/drawingml/2006/table">
            <a:tbl>
              <a:tblPr>
                <a:noFill/>
                <a:tableStyleId>{D4E8AE40-CE88-45F1-839C-951F0E4B7367}</a:tableStyleId>
              </a:tblPr>
              <a:tblGrid>
                <a:gridCol w="1094850"/>
                <a:gridCol w="6705825"/>
              </a:tblGrid>
              <a:tr h="799375">
                <a:tc>
                  <a:txBody>
                    <a:bodyPr/>
                    <a:lstStyle/>
                    <a:p>
                      <a:pPr indent="0" lvl="0" marL="0" rtl="0" algn="ctr">
                        <a:lnSpc>
                          <a:spcPct val="115000"/>
                        </a:lnSpc>
                        <a:spcBef>
                          <a:spcPts val="0"/>
                        </a:spcBef>
                        <a:spcAft>
                          <a:spcPts val="0"/>
                        </a:spcAft>
                        <a:buNone/>
                      </a:pPr>
                      <a:r>
                        <a:rPr b="1" lang="en"/>
                        <a:t>SNPS</a:t>
                      </a:r>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There is a need for a technology that has 5 DOF and can move through its full range of motion in each degree of freedom of at least</a:t>
                      </a:r>
                      <a:r>
                        <a:rPr lang="en" sz="1300"/>
                        <a:t> 1 Hz.</a:t>
                      </a:r>
                      <a:endParaRPr sz="13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446725">
                <a:tc>
                  <a:txBody>
                    <a:bodyPr/>
                    <a:lstStyle/>
                    <a:p>
                      <a:pPr indent="0" lvl="0" marL="0" rtl="0" algn="ctr">
                        <a:lnSpc>
                          <a:spcPct val="115000"/>
                        </a:lnSpc>
                        <a:spcBef>
                          <a:spcPts val="0"/>
                        </a:spcBef>
                        <a:spcAft>
                          <a:spcPts val="0"/>
                        </a:spcAft>
                        <a:buNone/>
                      </a:pPr>
                      <a:r>
                        <a:rPr b="1" lang="en"/>
                        <a:t>Customers</a:t>
                      </a:r>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Department of Energy, National Research Laboratories</a:t>
                      </a:r>
                      <a:endParaRPr sz="13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3" name="Google Shape;93;p17"/>
          <p:cNvSpPr txBox="1"/>
          <p:nvPr/>
        </p:nvSpPr>
        <p:spPr>
          <a:xfrm>
            <a:off x="507725" y="1096400"/>
            <a:ext cx="8167800" cy="1545300"/>
          </a:xfrm>
          <a:prstGeom prst="rect">
            <a:avLst/>
          </a:prstGeom>
          <a:noFill/>
          <a:ln>
            <a:noFill/>
          </a:ln>
        </p:spPr>
        <p:txBody>
          <a:bodyPr anchorCtr="0" anchor="t" bIns="91425" lIns="91425" spcFirstLastPara="1" rIns="91425" wrap="square" tIns="91425">
            <a:noAutofit/>
          </a:bodyPr>
          <a:lstStyle/>
          <a:p>
            <a:pPr indent="-336550" lvl="0" marL="457200" rtl="0" algn="just">
              <a:lnSpc>
                <a:spcPct val="100000"/>
              </a:lnSpc>
              <a:spcBef>
                <a:spcPts val="0"/>
              </a:spcBef>
              <a:spcAft>
                <a:spcPts val="0"/>
              </a:spcAft>
              <a:buClr>
                <a:schemeClr val="dk1"/>
              </a:buClr>
              <a:buSzPts val="1700"/>
              <a:buChar char="●"/>
            </a:pPr>
            <a:r>
              <a:rPr lang="en" sz="1700">
                <a:solidFill>
                  <a:schemeClr val="dk1"/>
                </a:solidFill>
              </a:rPr>
              <a:t>The Solution Neutral Problem Statement (SNPS) serves as the foundation for defining the project’s functionality and requirements.</a:t>
            </a:r>
            <a:endParaRPr sz="1700">
              <a:solidFill>
                <a:schemeClr val="dk1"/>
              </a:solidFill>
            </a:endParaRPr>
          </a:p>
          <a:p>
            <a:pPr indent="-336550" lvl="0" marL="457200" rtl="0" algn="just">
              <a:lnSpc>
                <a:spcPct val="100000"/>
              </a:lnSpc>
              <a:spcBef>
                <a:spcPts val="0"/>
              </a:spcBef>
              <a:spcAft>
                <a:spcPts val="0"/>
              </a:spcAft>
              <a:buClr>
                <a:schemeClr val="dk1"/>
              </a:buClr>
              <a:buSzPts val="1700"/>
              <a:buChar char="●"/>
            </a:pPr>
            <a:r>
              <a:rPr lang="en" sz="1700">
                <a:solidFill>
                  <a:schemeClr val="dk1"/>
                </a:solidFill>
              </a:rPr>
              <a:t>By focusing on high-level project needs rather than specific solutions, the SNPS was derived.</a:t>
            </a:r>
            <a:endParaRPr sz="1700">
              <a:solidFill>
                <a:schemeClr val="dk1"/>
              </a:solidFill>
            </a:endParaRPr>
          </a:p>
          <a:p>
            <a:pPr indent="-336550" lvl="0" marL="457200" rtl="0" algn="just">
              <a:lnSpc>
                <a:spcPct val="100000"/>
              </a:lnSpc>
              <a:spcBef>
                <a:spcPts val="0"/>
              </a:spcBef>
              <a:spcAft>
                <a:spcPts val="0"/>
              </a:spcAft>
              <a:buClr>
                <a:schemeClr val="dk1"/>
              </a:buClr>
              <a:buSzPts val="1700"/>
              <a:buChar char="●"/>
            </a:pPr>
            <a:r>
              <a:rPr lang="en" sz="1700">
                <a:solidFill>
                  <a:schemeClr val="dk1"/>
                </a:solidFill>
              </a:rPr>
              <a:t>The scope of the project and evolving custom requirements prompted regular revisions to the SNPS, ensuring ongoing alignment with project goals.</a:t>
            </a:r>
            <a:endParaRPr sz="1700">
              <a:solidFill>
                <a:schemeClr val="dk1"/>
              </a:solidFill>
            </a:endParaRPr>
          </a:p>
          <a:p>
            <a:pPr indent="457200" lvl="0" marL="0" rtl="0" algn="just">
              <a:lnSpc>
                <a:spcPct val="100000"/>
              </a:lnSpc>
              <a:spcBef>
                <a:spcPts val="0"/>
              </a:spcBef>
              <a:spcAft>
                <a:spcPts val="0"/>
              </a:spcAft>
              <a:buClr>
                <a:schemeClr val="dk1"/>
              </a:buClr>
              <a:buSzPts val="1100"/>
              <a:buFont typeface="Arial"/>
              <a:buNone/>
            </a:pPr>
            <a:r>
              <a:t/>
            </a:r>
            <a:endParaRPr sz="1100">
              <a:solidFill>
                <a:schemeClr val="dk1"/>
              </a:solidFill>
            </a:endParaRPr>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Mission Statement</a:t>
            </a:r>
            <a:endParaRPr b="1" sz="3600">
              <a:solidFill>
                <a:schemeClr val="lt1"/>
              </a:solidFill>
              <a:latin typeface="Montserrat"/>
              <a:ea typeface="Montserrat"/>
              <a:cs typeface="Montserrat"/>
              <a:sym typeface="Montserrat"/>
            </a:endParaRPr>
          </a:p>
        </p:txBody>
      </p:sp>
      <p:graphicFrame>
        <p:nvGraphicFramePr>
          <p:cNvPr id="100" name="Google Shape;100;p18"/>
          <p:cNvGraphicFramePr/>
          <p:nvPr/>
        </p:nvGraphicFramePr>
        <p:xfrm>
          <a:off x="3321350" y="974425"/>
          <a:ext cx="3000000" cy="3000000"/>
        </p:xfrm>
        <a:graphic>
          <a:graphicData uri="http://schemas.openxmlformats.org/drawingml/2006/table">
            <a:tbl>
              <a:tblPr bandRow="1">
                <a:noFill/>
                <a:tableStyleId>{D4E8AE40-CE88-45F1-839C-951F0E4B7367}</a:tableStyleId>
              </a:tblPr>
              <a:tblGrid>
                <a:gridCol w="1474025"/>
                <a:gridCol w="4227125"/>
              </a:tblGrid>
              <a:tr h="299950">
                <a:tc gridSpan="2">
                  <a:txBody>
                    <a:bodyPr/>
                    <a:lstStyle/>
                    <a:p>
                      <a:pPr indent="0" lvl="0" marL="0" rtl="0" algn="ctr">
                        <a:spcBef>
                          <a:spcPts val="0"/>
                        </a:spcBef>
                        <a:spcAft>
                          <a:spcPts val="0"/>
                        </a:spcAft>
                        <a:buNone/>
                      </a:pPr>
                      <a:r>
                        <a:rPr b="1" lang="en" sz="900"/>
                        <a:t>Mission Statement: Human Robotic Arm</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r h="299950">
                <a:tc>
                  <a:txBody>
                    <a:bodyPr/>
                    <a:lstStyle/>
                    <a:p>
                      <a:pPr indent="0" lvl="0" marL="0" rtl="0" algn="ctr">
                        <a:spcBef>
                          <a:spcPts val="0"/>
                        </a:spcBef>
                        <a:spcAft>
                          <a:spcPts val="0"/>
                        </a:spcAft>
                        <a:buNone/>
                      </a:pPr>
                      <a:r>
                        <a:rPr b="1" lang="en" sz="900"/>
                        <a:t>Product Description</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Design a 5 DoF robotic arm with human like functionality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250">
                <a:tc>
                  <a:txBody>
                    <a:bodyPr/>
                    <a:lstStyle/>
                    <a:p>
                      <a:pPr indent="0" lvl="0" marL="0" rtl="0" algn="ctr">
                        <a:spcBef>
                          <a:spcPts val="0"/>
                        </a:spcBef>
                        <a:spcAft>
                          <a:spcPts val="0"/>
                        </a:spcAft>
                        <a:buNone/>
                      </a:pPr>
                      <a:r>
                        <a:rPr b="1" lang="en" sz="900"/>
                        <a:t>Key Business or Humanitarian Goals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Effectively clean nuclear waste from Nuclear Waste Tanks to prevent contamination of local environments and populations</a:t>
                      </a:r>
                      <a:endParaRPr sz="900"/>
                    </a:p>
                    <a:p>
                      <a:pPr indent="0" lvl="0" marL="0" rtl="0" algn="ctr">
                        <a:spcBef>
                          <a:spcPts val="0"/>
                        </a:spcBef>
                        <a:spcAft>
                          <a:spcPts val="0"/>
                        </a:spcAft>
                        <a:buNone/>
                      </a:pPr>
                      <a:r>
                        <a:rPr lang="en" sz="900"/>
                        <a:t>Successfully Prototyped and Fabricate Robotic arm within 8 months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Primary Market</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Department of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Secondary Market</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US Government, US Military, Nuclear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14525">
                <a:tc>
                  <a:txBody>
                    <a:bodyPr/>
                    <a:lstStyle/>
                    <a:p>
                      <a:pPr indent="0" lvl="0" marL="0" rtl="0" algn="ctr">
                        <a:spcBef>
                          <a:spcPts val="0"/>
                        </a:spcBef>
                        <a:spcAft>
                          <a:spcPts val="0"/>
                        </a:spcAft>
                        <a:buNone/>
                      </a:pPr>
                      <a:r>
                        <a:rPr b="1" lang="en" sz="900"/>
                        <a:t>Assumptions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We can assume: that the robot can withstand harsh radioactive environments, the robot can handle large amounts of force without tipping over, the robot can handle large amounts of force without damaging the tank wall, and visibility will allow for sensors to determine if plutonium is being removed, we assume the material is a hard tar heel substance</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Stakeholders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Washington Citizens, National Research Labs, Department of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3625">
                <a:tc>
                  <a:txBody>
                    <a:bodyPr/>
                    <a:lstStyle/>
                    <a:p>
                      <a:pPr indent="0" lvl="0" marL="0" rtl="0" algn="ctr">
                        <a:spcBef>
                          <a:spcPts val="0"/>
                        </a:spcBef>
                        <a:spcAft>
                          <a:spcPts val="0"/>
                        </a:spcAft>
                        <a:buNone/>
                      </a:pPr>
                      <a:r>
                        <a:rPr b="1" lang="en" sz="900"/>
                        <a:t>Avenues for Creative Design</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Material, robotic actuation for arm movement and control, Semi-Autonomous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250">
                <a:tc>
                  <a:txBody>
                    <a:bodyPr/>
                    <a:lstStyle/>
                    <a:p>
                      <a:pPr indent="0" lvl="0" marL="0" rtl="0" algn="ctr">
                        <a:spcBef>
                          <a:spcPts val="0"/>
                        </a:spcBef>
                        <a:spcAft>
                          <a:spcPts val="0"/>
                        </a:spcAft>
                        <a:buNone/>
                      </a:pPr>
                      <a:r>
                        <a:rPr b="1" lang="en" sz="900"/>
                        <a:t>Scope Limitations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Resources, only 4 group members, only 8 months to work on it, Size limits, Force limits to protect the tank, Material selection, Dynamic capabilities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01" name="Google Shape;101;p18"/>
          <p:cNvSpPr txBox="1"/>
          <p:nvPr/>
        </p:nvSpPr>
        <p:spPr>
          <a:xfrm>
            <a:off x="82825" y="1045875"/>
            <a:ext cx="3167400" cy="39621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200"/>
              </a:spcBef>
              <a:spcAft>
                <a:spcPts val="0"/>
              </a:spcAft>
              <a:buClr>
                <a:schemeClr val="dk1"/>
              </a:buClr>
              <a:buSzPts val="1900"/>
              <a:buChar char="●"/>
            </a:pPr>
            <a:r>
              <a:rPr lang="en" sz="1900">
                <a:solidFill>
                  <a:schemeClr val="dk1"/>
                </a:solidFill>
              </a:rPr>
              <a:t>Mission statement to clarify the LANL project team’s design goals, aligning with both design team and customer needs.</a:t>
            </a:r>
            <a:endParaRPr sz="1900">
              <a:solidFill>
                <a:schemeClr val="dk1"/>
              </a:solidFill>
            </a:endParaRPr>
          </a:p>
          <a:p>
            <a:pPr indent="-349250" lvl="0" marL="457200" rtl="0" algn="l">
              <a:lnSpc>
                <a:spcPct val="100000"/>
              </a:lnSpc>
              <a:spcBef>
                <a:spcPts val="0"/>
              </a:spcBef>
              <a:spcAft>
                <a:spcPts val="0"/>
              </a:spcAft>
              <a:buClr>
                <a:schemeClr val="dk1"/>
              </a:buClr>
              <a:buSzPts val="1900"/>
              <a:buChar char="●"/>
            </a:pPr>
            <a:r>
              <a:rPr lang="en" sz="1900">
                <a:solidFill>
                  <a:schemeClr val="dk1"/>
                </a:solidFill>
              </a:rPr>
              <a:t>The mission statement specifies that the LANL project team will design and prototype a 5 DoF robotic arm.</a:t>
            </a:r>
            <a:endParaRPr sz="1900">
              <a:solidFill>
                <a:schemeClr val="dk1"/>
              </a:solidFill>
            </a:endParaRPr>
          </a:p>
          <a:p>
            <a:pPr indent="457200" lvl="0" marL="0" rtl="0" algn="just">
              <a:lnSpc>
                <a:spcPct val="100000"/>
              </a:lnSpc>
              <a:spcBef>
                <a:spcPts val="120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108" name="Google Shape;108;p19"/>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9"/>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110" name="Google Shape;110;p19"/>
          <p:cNvSpPr txBox="1"/>
          <p:nvPr/>
        </p:nvSpPr>
        <p:spPr>
          <a:xfrm>
            <a:off x="1875900" y="119100"/>
            <a:ext cx="53922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Customer Needs</a:t>
            </a:r>
            <a:r>
              <a:rPr b="1" lang="en" sz="4500">
                <a:solidFill>
                  <a:schemeClr val="lt1"/>
                </a:solidFill>
                <a:latin typeface="Montserrat"/>
                <a:ea typeface="Montserrat"/>
                <a:cs typeface="Montserrat"/>
                <a:sym typeface="Montserrat"/>
              </a:rPr>
              <a:t> </a:t>
            </a:r>
            <a:endParaRPr b="1" sz="4500">
              <a:solidFill>
                <a:schemeClr val="lt1"/>
              </a:solidFill>
              <a:latin typeface="Montserrat"/>
              <a:ea typeface="Montserrat"/>
              <a:cs typeface="Montserrat"/>
              <a:sym typeface="Montserrat"/>
            </a:endParaRPr>
          </a:p>
        </p:txBody>
      </p:sp>
      <p:sp>
        <p:nvSpPr>
          <p:cNvPr id="111" name="Google Shape;111;p19"/>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9"/>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Supplemental Design Survey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Customer Interviews</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Customer Needs</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Needs Analysis</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Supplemental Design Survey</a:t>
            </a:r>
            <a:endParaRPr b="1" sz="3600">
              <a:solidFill>
                <a:schemeClr val="lt1"/>
              </a:solidFill>
              <a:latin typeface="Montserrat"/>
              <a:ea typeface="Montserrat"/>
              <a:cs typeface="Montserrat"/>
              <a:sym typeface="Montserrat"/>
            </a:endParaRPr>
          </a:p>
        </p:txBody>
      </p:sp>
      <p:pic>
        <p:nvPicPr>
          <p:cNvPr id="119" name="Google Shape;119;p20"/>
          <p:cNvPicPr preferRelativeResize="0"/>
          <p:nvPr/>
        </p:nvPicPr>
        <p:blipFill>
          <a:blip r:embed="rId3">
            <a:alphaModFix/>
          </a:blip>
          <a:stretch>
            <a:fillRect/>
          </a:stretch>
        </p:blipFill>
        <p:spPr>
          <a:xfrm>
            <a:off x="3113875" y="914400"/>
            <a:ext cx="3031282" cy="4229101"/>
          </a:xfrm>
          <a:prstGeom prst="rect">
            <a:avLst/>
          </a:prstGeom>
          <a:noFill/>
          <a:ln>
            <a:noFill/>
          </a:ln>
        </p:spPr>
      </p:pic>
      <p:sp>
        <p:nvSpPr>
          <p:cNvPr id="120" name="Google Shape;120;p20"/>
          <p:cNvSpPr txBox="1"/>
          <p:nvPr/>
        </p:nvSpPr>
        <p:spPr>
          <a:xfrm>
            <a:off x="201825" y="1096800"/>
            <a:ext cx="3076200" cy="124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13 </a:t>
            </a:r>
            <a:r>
              <a:rPr lang="en" sz="1800">
                <a:solidFill>
                  <a:schemeClr val="dk1"/>
                </a:solidFill>
              </a:rPr>
              <a:t>Respondents of various backgrounds in industry</a:t>
            </a:r>
            <a:endParaRPr sz="1800">
              <a:solidFill>
                <a:schemeClr val="dk1"/>
              </a:solidFill>
            </a:endParaRPr>
          </a:p>
        </p:txBody>
      </p:sp>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Interviews</a:t>
            </a:r>
            <a:endParaRPr b="1" sz="3600">
              <a:solidFill>
                <a:schemeClr val="lt1"/>
              </a:solidFill>
              <a:latin typeface="Montserrat"/>
              <a:ea typeface="Montserrat"/>
              <a:cs typeface="Montserrat"/>
              <a:sym typeface="Montserrat"/>
            </a:endParaRPr>
          </a:p>
        </p:txBody>
      </p:sp>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8" name="Google Shape;128;p21"/>
          <p:cNvGraphicFramePr/>
          <p:nvPr/>
        </p:nvGraphicFramePr>
        <p:xfrm>
          <a:off x="1689300" y="1799425"/>
          <a:ext cx="3000000" cy="3000000"/>
        </p:xfrm>
        <a:graphic>
          <a:graphicData uri="http://schemas.openxmlformats.org/drawingml/2006/table">
            <a:tbl>
              <a:tblPr>
                <a:noFill/>
                <a:tableStyleId>{D4E8AE40-CE88-45F1-839C-951F0E4B7367}</a:tableStyleId>
              </a:tblPr>
              <a:tblGrid>
                <a:gridCol w="828675"/>
                <a:gridCol w="1476375"/>
                <a:gridCol w="1371600"/>
                <a:gridCol w="1143000"/>
                <a:gridCol w="485775"/>
                <a:gridCol w="628650"/>
              </a:tblGrid>
              <a:tr h="342900">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Question</a:t>
                      </a:r>
                      <a:endParaRPr sz="10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Customer Statement (Rodrigo Ramon)</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Customer Statement (Michael Tomlin)</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Interpreted Need</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Weight</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Activity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19526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What specific motions would you expect the robot /robotic arm to handle on a regular basis? (Movement, force)</a:t>
                      </a:r>
                      <a:endParaRPr sz="10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 should be capable of moving back and forth over a specific area during cleaning operations.</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 needs to perform sweeping motions and accurately identify the edges of curved surfaces on the wall, requiring mathematical precision to navigate these arcs effectively.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robotic arm must be able to perform repetitive back-and-forth movements over designated areas while also executing sweeping motions to ensure thorough cleaning.</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Executing precise movement patterns to clean specified areas and navigate curved wall surfaces effectively.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